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63929"/>
        </a:solidFill>
        <a:effectLst/>
        <a:uFillTx/>
        <a:latin typeface="+mn-lt"/>
        <a:ea typeface="+mn-ea"/>
        <a:cs typeface="+mn-cs"/>
        <a:sym typeface="Optima"/>
      </a:defRPr>
    </a:lvl1pPr>
    <a:lvl2pPr marL="0" marR="0" indent="0" algn="ctr"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63929"/>
        </a:solidFill>
        <a:effectLst/>
        <a:uFillTx/>
        <a:latin typeface="+mn-lt"/>
        <a:ea typeface="+mn-ea"/>
        <a:cs typeface="+mn-cs"/>
        <a:sym typeface="Optima"/>
      </a:defRPr>
    </a:lvl2pPr>
    <a:lvl3pPr marL="0" marR="0" indent="0" algn="ctr"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63929"/>
        </a:solidFill>
        <a:effectLst/>
        <a:uFillTx/>
        <a:latin typeface="+mn-lt"/>
        <a:ea typeface="+mn-ea"/>
        <a:cs typeface="+mn-cs"/>
        <a:sym typeface="Optima"/>
      </a:defRPr>
    </a:lvl3pPr>
    <a:lvl4pPr marL="0" marR="0" indent="0" algn="ctr"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63929"/>
        </a:solidFill>
        <a:effectLst/>
        <a:uFillTx/>
        <a:latin typeface="+mn-lt"/>
        <a:ea typeface="+mn-ea"/>
        <a:cs typeface="+mn-cs"/>
        <a:sym typeface="Optima"/>
      </a:defRPr>
    </a:lvl4pPr>
    <a:lvl5pPr marL="0" marR="0" indent="0" algn="ctr"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63929"/>
        </a:solidFill>
        <a:effectLst/>
        <a:uFillTx/>
        <a:latin typeface="+mn-lt"/>
        <a:ea typeface="+mn-ea"/>
        <a:cs typeface="+mn-cs"/>
        <a:sym typeface="Optima"/>
      </a:defRPr>
    </a:lvl5pPr>
    <a:lvl6pPr marL="0" marR="0" indent="0" algn="ctr"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63929"/>
        </a:solidFill>
        <a:effectLst/>
        <a:uFillTx/>
        <a:latin typeface="+mn-lt"/>
        <a:ea typeface="+mn-ea"/>
        <a:cs typeface="+mn-cs"/>
        <a:sym typeface="Optima"/>
      </a:defRPr>
    </a:lvl6pPr>
    <a:lvl7pPr marL="0" marR="0" indent="0" algn="ctr"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63929"/>
        </a:solidFill>
        <a:effectLst/>
        <a:uFillTx/>
        <a:latin typeface="+mn-lt"/>
        <a:ea typeface="+mn-ea"/>
        <a:cs typeface="+mn-cs"/>
        <a:sym typeface="Optima"/>
      </a:defRPr>
    </a:lvl7pPr>
    <a:lvl8pPr marL="0" marR="0" indent="0" algn="ctr"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63929"/>
        </a:solidFill>
        <a:effectLst/>
        <a:uFillTx/>
        <a:latin typeface="+mn-lt"/>
        <a:ea typeface="+mn-ea"/>
        <a:cs typeface="+mn-cs"/>
        <a:sym typeface="Optima"/>
      </a:defRPr>
    </a:lvl8pPr>
    <a:lvl9pPr marL="0" marR="0" indent="0" algn="ctr"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63929"/>
        </a:solidFill>
        <a:effectLst/>
        <a:uFillTx/>
        <a:latin typeface="+mn-lt"/>
        <a:ea typeface="+mn-ea"/>
        <a:cs typeface="+mn-cs"/>
        <a:sym typeface="Optim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363929"/>
        </a:fontRef>
        <a:srgbClr val="363929"/>
      </a:tcTxStyle>
      <a:tcStyle>
        <a:tcBdr>
          <a:left>
            <a:ln w="12700" cap="flat">
              <a:solidFill>
                <a:srgbClr val="252F36"/>
              </a:solidFill>
              <a:prstDash val="solid"/>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wholeTbl>
    <a:band2H>
      <a:tcTxStyle/>
      <a:tcStyle>
        <a:tcBdr/>
        <a:fill>
          <a:solidFill>
            <a:srgbClr val="C7D39B">
              <a:alpha val="30000"/>
            </a:srgbClr>
          </a:solidFill>
        </a:fill>
      </a:tcStyle>
    </a:band2H>
    <a:firstCol>
      <a:tcTxStyle b="off" i="off">
        <a:fontRef idx="minor">
          <a:srgbClr val="FFFFFF"/>
        </a:fontRef>
        <a:srgbClr val="FFFFFF"/>
      </a:tcTxStyle>
      <a:tcStyle>
        <a:tcBdr>
          <a:left>
            <a:ln w="12700" cap="flat">
              <a:solidFill>
                <a:srgbClr val="252F36"/>
              </a:solidFill>
              <a:prstDash val="solid"/>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firstCol>
    <a:lastRow>
      <a:tcTxStyle b="off" i="off">
        <a:fontRef idx="minor">
          <a:srgbClr val="363929"/>
        </a:fontRef>
        <a:srgbClr val="363929"/>
      </a:tcTxStyle>
      <a:tcStyle>
        <a:tcBdr>
          <a:left>
            <a:ln w="12700" cap="flat">
              <a:solidFill>
                <a:srgbClr val="252F36"/>
              </a:solidFill>
              <a:prstDash val="solid"/>
              <a:miter lim="400000"/>
            </a:ln>
          </a:left>
          <a:right>
            <a:ln w="12700" cap="flat">
              <a:solidFill>
                <a:srgbClr val="252F36"/>
              </a:solidFill>
              <a:prstDash val="solid"/>
              <a:miter lim="400000"/>
            </a:ln>
          </a:right>
          <a:top>
            <a:ln w="254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lastRow>
    <a:firstRow>
      <a:tcTxStyle b="off" i="off">
        <a:fontRef idx="minor">
          <a:srgbClr val="FFFFFF"/>
        </a:fontRef>
        <a:srgbClr val="FFFFFF"/>
      </a:tcTxStyle>
      <a:tcStyle>
        <a:tcBdr>
          <a:left>
            <a:ln w="12700" cap="flat">
              <a:solidFill>
                <a:srgbClr val="252F36"/>
              </a:solidFill>
              <a:prstDash val="solid"/>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solidFill>
                <a:srgbClr val="252F36"/>
              </a:solidFill>
              <a:prstDash val="solid"/>
              <a:miter lim="400000"/>
            </a:ln>
          </a:insideV>
        </a:tcBdr>
        <a:fill>
          <a:noFill/>
        </a:fill>
      </a:tcStyle>
    </a:firstRow>
  </a:tblStyle>
  <a:tblStyle styleId="{C7B018BB-80A7-4F77-B60F-C8B233D01FF8}"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AAAAAA">
              <a:alpha val="38000"/>
            </a:srgbClr>
          </a:solidFill>
        </a:fill>
      </a:tcStyle>
    </a:band2H>
    <a:firstCol>
      <a:tcTxStyle b="off" i="off">
        <a:fontRef idx="minor">
          <a:srgbClr val="FFFFFF"/>
        </a:fontRef>
        <a:srgbClr val="FFFFFF"/>
      </a:tcTxStyle>
      <a:tcStyle>
        <a:tcBdr>
          <a:left>
            <a:ln w="0" cap="flat">
              <a:noFill/>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78A8F">
              <a:alpha val="7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1">
              <a:hueOff val="269025"/>
              <a:satOff val="1984"/>
              <a:lumOff val="-30912"/>
              <a:alpha val="90000"/>
            </a:scheme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269025"/>
              <a:satOff val="1984"/>
              <a:lumOff val="-30912"/>
              <a:alpha val="90000"/>
            </a:schemeClr>
          </a:solidFill>
        </a:fill>
      </a:tcStyle>
    </a:firstRow>
  </a:tblStyle>
  <a:tblStyle styleId="{EEE7283C-3CF3-47DC-8721-378D4A62B228}" styleName="">
    <a:tblBg/>
    <a:wholeTbl>
      <a:tcTxStyle b="off" i="off">
        <a:fontRef idx="minor">
          <a:srgbClr val="5C5C5C"/>
        </a:fontRef>
        <a:srgbClr val="5C5C5C"/>
      </a:tcTxStyle>
      <a:tcStyle>
        <a:tcBdr>
          <a:left>
            <a:ln w="12700" cap="flat">
              <a:solidFill>
                <a:srgbClr val="C4C4C4"/>
              </a:solidFill>
              <a:prstDash val="solid"/>
              <a:miter lim="400000"/>
            </a:ln>
          </a:left>
          <a:right>
            <a:ln w="12700" cap="flat">
              <a:solidFill>
                <a:srgbClr val="C4C4C4"/>
              </a:solidFill>
              <a:prstDash val="solid"/>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wholeTbl>
    <a:band2H>
      <a:tcTxStyle/>
      <a:tcStyle>
        <a:tcBdr/>
        <a:fill>
          <a:solidFill>
            <a:srgbClr val="CBBF8A">
              <a:alpha val="30000"/>
            </a:srgbClr>
          </a:solidFill>
        </a:fill>
      </a:tcStyle>
    </a:band2H>
    <a:firstCol>
      <a:tcTxStyle b="off" i="off">
        <a:fontRef idx="minor">
          <a:srgbClr val="363929"/>
        </a:fontRef>
        <a:srgbClr val="363929"/>
      </a:tcTxStyle>
      <a:tcStyle>
        <a:tcBdr>
          <a:left>
            <a:ln w="12700" cap="flat">
              <a:solidFill>
                <a:srgbClr val="C4C4C4"/>
              </a:solidFill>
              <a:prstDash val="solid"/>
              <a:miter lim="400000"/>
            </a:ln>
          </a:left>
          <a:right>
            <a:ln w="12700" cap="flat">
              <a:solidFill>
                <a:srgbClr val="C4C4C4"/>
              </a:solidFill>
              <a:prstDash val="solid"/>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firstCol>
    <a:lastRow>
      <a:tcTxStyle b="off" i="off">
        <a:fontRef idx="minor">
          <a:srgbClr val="5C5C5C"/>
        </a:fontRef>
        <a:srgbClr val="5C5C5C"/>
      </a:tcTxStyle>
      <a:tcStyle>
        <a:tcBdr>
          <a:left>
            <a:ln w="12700" cap="flat">
              <a:solidFill>
                <a:srgbClr val="C4C4C4"/>
              </a:solidFill>
              <a:prstDash val="solid"/>
              <a:miter lim="400000"/>
            </a:ln>
          </a:left>
          <a:right>
            <a:ln w="12700" cap="flat">
              <a:solidFill>
                <a:srgbClr val="C4C4C4"/>
              </a:solidFill>
              <a:prstDash val="solid"/>
              <a:miter lim="400000"/>
            </a:ln>
          </a:right>
          <a:top>
            <a:ln w="25400" cap="flat">
              <a:solidFill>
                <a:srgbClr val="4B4B4B"/>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lastRow>
    <a:firstRow>
      <a:tcTxStyle b="off" i="off">
        <a:fontRef idx="minor">
          <a:srgbClr val="FFFFFF"/>
        </a:fontRef>
        <a:srgbClr val="FFFFFF"/>
      </a:tcTxStyle>
      <a:tcStyle>
        <a:tcBdr>
          <a:left>
            <a:ln w="12700" cap="flat">
              <a:solidFill>
                <a:srgbClr val="C4C4C4"/>
              </a:solidFill>
              <a:prstDash val="solid"/>
              <a:miter lim="400000"/>
            </a:ln>
          </a:left>
          <a:right>
            <a:ln w="12700" cap="flat">
              <a:solidFill>
                <a:srgbClr val="C4C4C4"/>
              </a:solidFill>
              <a:prstDash val="solid"/>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solidFill>
                <a:srgbClr val="C4C4C4"/>
              </a:solidFill>
              <a:prstDash val="solid"/>
              <a:miter lim="400000"/>
            </a:ln>
          </a:insideV>
        </a:tcBdr>
        <a:fill>
          <a:noFill/>
        </a:fill>
      </a:tcStyle>
    </a:firstRow>
  </a:tblStyle>
  <a:tblStyle styleId="{CF821DB8-F4EB-4A41-A1BA-3FCAFE7338EE}"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C4C4C4"/>
              </a:solidFill>
              <a:prstDash val="solid"/>
              <a:miter lim="400000"/>
            </a:ln>
          </a:top>
          <a:bottom>
            <a:ln w="12700" cap="flat">
              <a:solidFill>
                <a:srgbClr val="C4C4C4"/>
              </a:solidFill>
              <a:prstDash val="solid"/>
              <a:miter lim="400000"/>
            </a:ln>
          </a:bottom>
          <a:insideH>
            <a:ln w="12700" cap="flat">
              <a:solidFill>
                <a:srgbClr val="C4C4C4"/>
              </a:solidFill>
              <a:prstDash val="solid"/>
              <a:miter lim="400000"/>
            </a:ln>
          </a:insideH>
          <a:insideV>
            <a:ln w="12700" cap="flat">
              <a:noFill/>
              <a:miter lim="400000"/>
            </a:ln>
          </a:insideV>
        </a:tcBdr>
        <a:fill>
          <a:noFill/>
        </a:fill>
      </a:tcStyle>
    </a:wholeTbl>
    <a:band2H>
      <a:tcTxStyle/>
      <a:tcStyle>
        <a:tcBdr/>
        <a:fill>
          <a:solidFill>
            <a:srgbClr val="AAAAAA">
              <a:alpha val="20000"/>
            </a:srgbClr>
          </a:solidFill>
        </a:fill>
      </a:tcStyle>
    </a:band2H>
    <a:firstCol>
      <a:tcTxStyle b="off" i="off">
        <a:fontRef idx="minor">
          <a:srgbClr val="363929"/>
        </a:fontRef>
        <a:srgbClr val="363929"/>
      </a:tcTxStyle>
      <a:tcStyle>
        <a:tcBdr>
          <a:left>
            <a:ln w="12700" cap="flat">
              <a:noFill/>
              <a:miter lim="400000"/>
            </a:ln>
          </a:left>
          <a:right>
            <a:ln w="12700" cap="flat">
              <a:solidFill>
                <a:srgbClr val="CBCBCB">
                  <a:alpha val="81000"/>
                </a:srgbClr>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BCBCB">
              <a:alpha val="81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BCBCB">
                  <a:alpha val="81000"/>
                </a:srgbClr>
              </a:solidFill>
              <a:prstDash val="solid"/>
              <a:miter lim="400000"/>
            </a:ln>
          </a:insideH>
          <a:insideV>
            <a:ln w="12700" cap="flat">
              <a:noFill/>
              <a:miter lim="400000"/>
            </a:ln>
          </a:insideV>
        </a:tcBdr>
        <a:fill>
          <a:solidFill>
            <a:schemeClr val="accent2"/>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3175" cap="flat">
              <a:solidFill>
                <a:srgbClr val="CBCBCB">
                  <a:alpha val="81000"/>
                </a:srgbClr>
              </a:solidFill>
              <a:prstDash val="solid"/>
              <a:miter lim="400000"/>
            </a:ln>
          </a:insideH>
          <a:insideV>
            <a:ln w="12700" cap="flat">
              <a:noFill/>
              <a:miter lim="400000"/>
            </a:ln>
          </a:insideV>
        </a:tcBdr>
        <a:fill>
          <a:solidFill>
            <a:schemeClr val="accent2"/>
          </a:solidFill>
        </a:fill>
      </a:tcStyle>
    </a:firstRow>
  </a:tblStyle>
  <a:tblStyle styleId="{33BA23B1-9221-436E-865A-0063620EA4FD}"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noFill/>
              <a:miter lim="400000"/>
            </a:ln>
          </a:insideV>
        </a:tcBdr>
        <a:fill>
          <a:noFill/>
        </a:fill>
      </a:tcStyle>
    </a:wholeTbl>
    <a:band2H>
      <a:tcTxStyle/>
      <a:tcStyle>
        <a:tcBdr/>
        <a:fill>
          <a:solidFill>
            <a:srgbClr val="AAAAAA">
              <a:alpha val="30000"/>
            </a:srgbClr>
          </a:solidFill>
        </a:fill>
      </a:tcStyle>
    </a:band2H>
    <a:firstCol>
      <a:tcTxStyle b="off" i="off">
        <a:fontRef idx="minor">
          <a:srgbClr val="363929"/>
        </a:fontRef>
        <a:srgbClr val="363929"/>
      </a:tcTxStyle>
      <a:tcStyle>
        <a:tcBdr>
          <a:left>
            <a:ln w="12700" cap="flat">
              <a:noFill/>
              <a:miter lim="400000"/>
            </a:ln>
          </a:left>
          <a:right>
            <a:ln w="12700" cap="flat">
              <a:solidFill>
                <a:srgbClr val="252F36"/>
              </a:solidFill>
              <a:prstDash val="solid"/>
              <a:miter lim="400000"/>
            </a:ln>
          </a:right>
          <a:top>
            <a:ln w="12700" cap="flat">
              <a:solidFill>
                <a:srgbClr val="252F36"/>
              </a:solidFill>
              <a:prstDash val="solid"/>
              <a:miter lim="400000"/>
            </a:ln>
          </a:top>
          <a:bottom>
            <a:ln w="12700" cap="flat">
              <a:solidFill>
                <a:srgbClr val="252F36"/>
              </a:solidFill>
              <a:prstDash val="solid"/>
              <a:miter lim="400000"/>
            </a:ln>
          </a:bottom>
          <a:insideH>
            <a:ln w="12700" cap="flat">
              <a:solidFill>
                <a:srgbClr val="252F36"/>
              </a:solidFill>
              <a:prstDash val="solid"/>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252F36"/>
              </a:solidFill>
              <a:prstDash val="solid"/>
              <a:miter lim="400000"/>
            </a:ln>
          </a:insideH>
          <a:insideV>
            <a:ln w="12700" cap="flat">
              <a:noFill/>
              <a:miter lim="400000"/>
            </a:ln>
          </a:insideV>
        </a:tcBdr>
        <a:fill>
          <a:solidFill>
            <a:srgbClr val="6F6F6F"/>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252F36"/>
              </a:solidFill>
              <a:prstDash val="solid"/>
              <a:miter lim="400000"/>
            </a:ln>
          </a:insideH>
          <a:insideV>
            <a:ln w="12700" cap="flat">
              <a:noFill/>
              <a:miter lim="400000"/>
            </a:ln>
          </a:insideV>
        </a:tcBdr>
        <a:fill>
          <a:solidFill>
            <a:srgbClr val="6F6F6F"/>
          </a:solidFill>
        </a:fill>
      </a:tcStyle>
    </a:firstRow>
  </a:tblStyle>
  <a:tblStyle styleId="{2708684C-4D16-4618-839F-0558EEFCDFE6}" styleName="">
    <a:tblBg/>
    <a:wholeTbl>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B8B8B8"/>
              </a:solidFill>
              <a:custDash>
                <a:ds d="200000" sp="200000"/>
              </a:custDash>
              <a:miter lim="400000"/>
            </a:ln>
          </a:top>
          <a:bottom>
            <a:ln w="12700" cap="flat">
              <a:solidFill>
                <a:srgbClr val="B8B8B8"/>
              </a:solidFill>
              <a:custDash>
                <a:ds d="200000" sp="200000"/>
              </a:custDash>
              <a:miter lim="400000"/>
            </a:ln>
          </a:bottom>
          <a:insideH>
            <a:ln w="12700" cap="flat">
              <a:solidFill>
                <a:srgbClr val="B8B8B8"/>
              </a:solidFill>
              <a:custDash>
                <a:ds d="200000" sp="200000"/>
              </a:custDash>
              <a:miter lim="400000"/>
            </a:ln>
          </a:insideH>
          <a:insideV>
            <a:ln w="12700" cap="flat">
              <a:noFill/>
              <a:miter lim="400000"/>
            </a:ln>
          </a:insideV>
        </a:tcBdr>
        <a:fill>
          <a:noFill/>
        </a:fill>
      </a:tcStyle>
    </a:wholeTbl>
    <a:band2H>
      <a:tcTxStyle/>
      <a:tcStyle>
        <a:tcBdr/>
        <a:fill>
          <a:solidFill>
            <a:srgbClr val="AAAAAA">
              <a:alpha val="20000"/>
            </a:srgbClr>
          </a:solidFill>
        </a:fill>
      </a:tcStyle>
    </a:band2H>
    <a:firstCol>
      <a:tcTxStyle b="off" i="off">
        <a:fontRef idx="minor">
          <a:srgbClr val="363929"/>
        </a:fontRef>
        <a:srgbClr val="363929"/>
      </a:tcTxStyle>
      <a:tcStyle>
        <a:tcBdr>
          <a:left>
            <a:ln w="12700" cap="flat">
              <a:solidFill>
                <a:srgbClr val="B8B8B8"/>
              </a:solidFill>
              <a:prstDash val="solid"/>
              <a:miter lim="400000"/>
            </a:ln>
          </a:left>
          <a:right>
            <a:ln w="25400" cap="flat">
              <a:solidFill>
                <a:srgbClr val="B8B8B8"/>
              </a:solidFill>
              <a:prstDash val="solid"/>
              <a:miter lim="400000"/>
            </a:ln>
          </a:right>
          <a:top>
            <a:ln w="12700" cap="flat">
              <a:solidFill>
                <a:srgbClr val="B8B8B8"/>
              </a:solidFill>
              <a:custDash>
                <a:ds d="200000" sp="200000"/>
              </a:custDash>
              <a:miter lim="400000"/>
            </a:ln>
          </a:top>
          <a:bottom>
            <a:ln w="12700" cap="flat">
              <a:solidFill>
                <a:srgbClr val="B8B8B8"/>
              </a:solidFill>
              <a:custDash>
                <a:ds d="200000" sp="200000"/>
              </a:custDash>
              <a:miter lim="400000"/>
            </a:ln>
          </a:bottom>
          <a:insideH>
            <a:ln w="12700" cap="flat">
              <a:solidFill>
                <a:srgbClr val="B8B8B8"/>
              </a:solidFill>
              <a:custDash>
                <a:ds d="200000" sp="200000"/>
              </a:custDash>
              <a:miter lim="400000"/>
            </a:ln>
          </a:insideH>
          <a:insideV>
            <a:ln w="12700" cap="flat">
              <a:noFill/>
              <a:miter lim="400000"/>
            </a:ln>
          </a:insideV>
        </a:tcBdr>
        <a:fill>
          <a:noFill/>
        </a:fill>
      </a:tcStyle>
    </a:firstCol>
    <a:lastRow>
      <a:tcTxStyle b="off" i="off">
        <a:fontRef idx="minor">
          <a:srgbClr val="363929"/>
        </a:fontRef>
        <a:srgbClr val="363929"/>
      </a:tcTxStyle>
      <a:tcStyle>
        <a:tcBdr>
          <a:left>
            <a:ln w="12700" cap="flat">
              <a:noFill/>
              <a:miter lim="400000"/>
            </a:ln>
          </a:left>
          <a:right>
            <a:ln w="12700" cap="flat">
              <a:noFill/>
              <a:miter lim="400000"/>
            </a:ln>
          </a:right>
          <a:top>
            <a:ln w="254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custDash>
                <a:ds d="200000" sp="200000"/>
              </a:custDash>
              <a:miter lim="400000"/>
            </a:ln>
          </a:insideH>
          <a:insideV>
            <a:ln w="12700" cap="flat">
              <a:noFill/>
              <a:miter lim="400000"/>
            </a:ln>
          </a:insideV>
        </a:tcBdr>
        <a:fill>
          <a:noFill/>
        </a:fill>
      </a:tcStyle>
    </a:lastRow>
    <a:firstRow>
      <a:tcTxStyle b="off" i="off">
        <a:fontRef idx="minor">
          <a:srgbClr val="363929"/>
        </a:fontRef>
        <a:srgbClr val="363929"/>
      </a:tcTxStyle>
      <a:tcStyle>
        <a:tcBdr>
          <a:left>
            <a:ln w="12700" cap="flat">
              <a:noFill/>
              <a:miter lim="400000"/>
            </a:ln>
          </a:left>
          <a:right>
            <a:ln w="12700" cap="flat">
              <a:noFill/>
              <a:miter lim="400000"/>
            </a:ln>
          </a:right>
          <a:top>
            <a:ln w="12700" cap="flat">
              <a:solidFill>
                <a:srgbClr val="B8B8B8"/>
              </a:solidFill>
              <a:prstDash val="solid"/>
              <a:miter lim="400000"/>
            </a:ln>
          </a:top>
          <a:bottom>
            <a:ln w="25400" cap="flat">
              <a:solidFill>
                <a:srgbClr val="B8B8B8"/>
              </a:solidFill>
              <a:prstDash val="solid"/>
              <a:miter lim="400000"/>
            </a:ln>
          </a:bottom>
          <a:insideH>
            <a:ln w="12700" cap="flat">
              <a:solidFill>
                <a:srgbClr val="B8B8B8"/>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704"/>
  </p:normalViewPr>
  <p:slideViewPr>
    <p:cSldViewPr snapToGrid="0">
      <p:cViewPr varScale="1">
        <p:scale>
          <a:sx n="63" d="100"/>
          <a:sy n="63" d="100"/>
        </p:scale>
        <p:origin x="17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olo e sottotitolo">
    <p:spTree>
      <p:nvGrpSpPr>
        <p:cNvPr id="1" name=""/>
        <p:cNvGrpSpPr/>
        <p:nvPr/>
      </p:nvGrpSpPr>
      <p:grpSpPr>
        <a:xfrm>
          <a:off x="0" y="0"/>
          <a:ext cx="0" cy="0"/>
          <a:chOff x="0" y="0"/>
          <a:chExt cx="0" cy="0"/>
        </a:xfrm>
      </p:grpSpPr>
      <p:sp>
        <p:nvSpPr>
          <p:cNvPr id="11" name="Titolo Testo"/>
          <p:cNvSpPr txBox="1">
            <a:spLocks noGrp="1"/>
          </p:cNvSpPr>
          <p:nvPr>
            <p:ph type="title"/>
          </p:nvPr>
        </p:nvSpPr>
        <p:spPr>
          <a:prstGeom prst="rect">
            <a:avLst/>
          </a:prstGeom>
        </p:spPr>
        <p:txBody>
          <a:bodyPr/>
          <a:lstStyle/>
          <a:p>
            <a:r>
              <a:t>Titolo Testo</a:t>
            </a:r>
          </a:p>
        </p:txBody>
      </p:sp>
      <p:sp>
        <p:nvSpPr>
          <p:cNvPr id="12" name="Corpo livello uno…"/>
          <p:cNvSpPr txBox="1">
            <a:spLocks noGrp="1"/>
          </p:cNvSpPr>
          <p:nvPr>
            <p:ph type="body" sz="quarter" idx="1"/>
          </p:nvPr>
        </p:nvSpPr>
        <p:spPr>
          <a:prstGeom prst="rect">
            <a:avLst/>
          </a:prstGeom>
        </p:spPr>
        <p:txBody>
          <a:bodyPr/>
          <a:lstStyle/>
          <a:p>
            <a:r>
              <a:t>Corpo livello uno</a:t>
            </a:r>
          </a:p>
          <a:p>
            <a:pPr lvl="1"/>
            <a:r>
              <a:t>Corpo livello due</a:t>
            </a:r>
          </a:p>
          <a:p>
            <a:pPr lvl="2"/>
            <a:r>
              <a:t>Corpo livello tre</a:t>
            </a:r>
          </a:p>
          <a:p>
            <a:pPr lvl="3"/>
            <a:r>
              <a:t>Corpo livello quattro</a:t>
            </a:r>
          </a:p>
          <a:p>
            <a:pPr lvl="4"/>
            <a:r>
              <a:t>Corpo livello cinque</a:t>
            </a:r>
          </a:p>
        </p:txBody>
      </p:sp>
      <p:sp>
        <p:nvSpPr>
          <p:cNvPr id="13"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unti elenc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3" name="Corpo livello uno…"/>
          <p:cNvSpPr txBox="1">
            <a:spLocks noGrp="1"/>
          </p:cNvSpPr>
          <p:nvPr>
            <p:ph type="body" idx="1"/>
          </p:nvPr>
        </p:nvSpPr>
        <p:spPr>
          <a:xfrm>
            <a:off x="1955800" y="1663700"/>
            <a:ext cx="9753600" cy="6413500"/>
          </a:xfrm>
          <a:prstGeom prst="rect">
            <a:avLst/>
          </a:prstGeom>
        </p:spPr>
        <p:txBody>
          <a:bodyPr anchor="ctr"/>
          <a:lstStyle>
            <a:lvl1pPr marL="546100" indent="-546100" algn="l">
              <a:spcBef>
                <a:spcPts val="5000"/>
              </a:spcBef>
              <a:buSzPct val="35000"/>
              <a:buBlip>
                <a:blip r:embed="rId3"/>
              </a:buBlip>
              <a:defRPr sz="4000"/>
            </a:lvl1pPr>
            <a:lvl2pPr marL="1092200" indent="-546100" algn="l">
              <a:spcBef>
                <a:spcPts val="5000"/>
              </a:spcBef>
              <a:buSzPct val="35000"/>
              <a:buBlip>
                <a:blip r:embed="rId3"/>
              </a:buBlip>
              <a:defRPr sz="4000"/>
            </a:lvl2pPr>
            <a:lvl3pPr marL="1638300" indent="-546100" algn="l">
              <a:spcBef>
                <a:spcPts val="5000"/>
              </a:spcBef>
              <a:buSzPct val="35000"/>
              <a:buBlip>
                <a:blip r:embed="rId3"/>
              </a:buBlip>
              <a:defRPr sz="4000"/>
            </a:lvl3pPr>
            <a:lvl4pPr marL="2184400" indent="-546100" algn="l">
              <a:spcBef>
                <a:spcPts val="5000"/>
              </a:spcBef>
              <a:buSzPct val="35000"/>
              <a:buBlip>
                <a:blip r:embed="rId3"/>
              </a:buBlip>
              <a:defRPr sz="4000"/>
            </a:lvl4pPr>
            <a:lvl5pPr marL="2730500" indent="-546100" algn="l">
              <a:spcBef>
                <a:spcPts val="5000"/>
              </a:spcBef>
              <a:buSzPct val="35000"/>
              <a:buBlip>
                <a:blip r:embed="rId3"/>
              </a:buBlip>
              <a:defRPr sz="4000"/>
            </a:lvl5pPr>
          </a:lstStyle>
          <a:p>
            <a:pPr>
              <a:defRPr>
                <a:effectLst/>
              </a:defRPr>
            </a:pPr>
            <a:r>
              <a:t>Corpo livello uno</a:t>
            </a:r>
          </a:p>
          <a:p>
            <a:pPr lvl="1">
              <a:defRPr>
                <a:effectLst/>
              </a:defRPr>
            </a:pPr>
            <a:r>
              <a:t>Corpo livello due</a:t>
            </a:r>
          </a:p>
          <a:p>
            <a:pPr lvl="2">
              <a:defRPr>
                <a:effectLst/>
              </a:defRPr>
            </a:pPr>
            <a:r>
              <a:t>Corpo livello tre</a:t>
            </a:r>
          </a:p>
          <a:p>
            <a:pPr lvl="3">
              <a:defRPr>
                <a:effectLst/>
              </a:defRPr>
            </a:pPr>
            <a:r>
              <a:t>Corpo livello quattro</a:t>
            </a:r>
          </a:p>
          <a:p>
            <a:pPr lvl="4">
              <a:defRPr>
                <a:effectLst/>
              </a:defRPr>
            </a:pPr>
            <a:r>
              <a:t>Corpo livello cinque</a:t>
            </a:r>
          </a:p>
        </p:txBody>
      </p:sp>
      <p:sp>
        <p:nvSpPr>
          <p:cNvPr id="94"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Foto - 3 per pagin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 name="Immagine"/>
          <p:cNvSpPr>
            <a:spLocks noGrp="1"/>
          </p:cNvSpPr>
          <p:nvPr>
            <p:ph type="pic" sz="half" idx="13"/>
          </p:nvPr>
        </p:nvSpPr>
        <p:spPr>
          <a:xfrm>
            <a:off x="1414840" y="762000"/>
            <a:ext cx="5448301" cy="8229600"/>
          </a:xfrm>
          <a:prstGeom prst="rect">
            <a:avLst/>
          </a:prstGeom>
          <a:ln w="9525">
            <a:round/>
          </a:ln>
        </p:spPr>
        <p:txBody>
          <a:bodyPr lIns="91439" tIns="45719" rIns="91439" bIns="45719">
            <a:noAutofit/>
          </a:bodyPr>
          <a:lstStyle/>
          <a:p>
            <a:endParaRPr/>
          </a:p>
        </p:txBody>
      </p:sp>
      <p:sp>
        <p:nvSpPr>
          <p:cNvPr id="102" name="Immagine"/>
          <p:cNvSpPr>
            <a:spLocks noGrp="1"/>
          </p:cNvSpPr>
          <p:nvPr>
            <p:ph type="pic" sz="quarter" idx="14"/>
          </p:nvPr>
        </p:nvSpPr>
        <p:spPr>
          <a:xfrm>
            <a:off x="7510840" y="762118"/>
            <a:ext cx="4762501" cy="3149601"/>
          </a:xfrm>
          <a:prstGeom prst="rect">
            <a:avLst/>
          </a:prstGeom>
          <a:ln w="9525">
            <a:round/>
          </a:ln>
        </p:spPr>
        <p:txBody>
          <a:bodyPr lIns="91439" tIns="45719" rIns="91439" bIns="45719">
            <a:noAutofit/>
          </a:bodyPr>
          <a:lstStyle/>
          <a:p>
            <a:endParaRPr/>
          </a:p>
        </p:txBody>
      </p:sp>
      <p:sp>
        <p:nvSpPr>
          <p:cNvPr id="103" name="Immagine"/>
          <p:cNvSpPr>
            <a:spLocks noGrp="1"/>
          </p:cNvSpPr>
          <p:nvPr>
            <p:ph type="pic" sz="quarter" idx="15"/>
          </p:nvPr>
        </p:nvSpPr>
        <p:spPr>
          <a:xfrm>
            <a:off x="7510840" y="4597518"/>
            <a:ext cx="4762501" cy="4394201"/>
          </a:xfrm>
          <a:prstGeom prst="rect">
            <a:avLst/>
          </a:prstGeom>
          <a:ln w="9525">
            <a:round/>
          </a:ln>
        </p:spPr>
        <p:txBody>
          <a:bodyPr lIns="91439" tIns="45719" rIns="91439" bIns="45719">
            <a:noAutofit/>
          </a:bodyPr>
          <a:lstStyle/>
          <a:p>
            <a:endParaRPr/>
          </a:p>
        </p:txBody>
      </p:sp>
      <p:sp>
        <p:nvSpPr>
          <p:cNvPr id="104"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itazion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1" name="–Giovanni Mela"/>
          <p:cNvSpPr txBox="1">
            <a:spLocks noGrp="1"/>
          </p:cNvSpPr>
          <p:nvPr>
            <p:ph type="body" sz="quarter" idx="13"/>
          </p:nvPr>
        </p:nvSpPr>
        <p:spPr>
          <a:xfrm>
            <a:off x="1625600" y="6362700"/>
            <a:ext cx="10464800" cy="537213"/>
          </a:xfrm>
          <a:prstGeom prst="rect">
            <a:avLst/>
          </a:prstGeom>
        </p:spPr>
        <p:txBody>
          <a:bodyPr>
            <a:spAutoFit/>
          </a:bodyPr>
          <a:lstStyle>
            <a:lvl1pPr defTabSz="584200">
              <a:defRPr sz="2800"/>
            </a:lvl1pPr>
          </a:lstStyle>
          <a:p>
            <a:pPr>
              <a:defRPr>
                <a:effectLst/>
              </a:defRPr>
            </a:pPr>
            <a:r>
              <a:t>–Giovanni Mela</a:t>
            </a:r>
          </a:p>
        </p:txBody>
      </p:sp>
      <p:sp>
        <p:nvSpPr>
          <p:cNvPr id="112" name="“Inserisci qui una citazione”."/>
          <p:cNvSpPr txBox="1">
            <a:spLocks noGrp="1"/>
          </p:cNvSpPr>
          <p:nvPr>
            <p:ph type="body" sz="quarter" idx="14"/>
          </p:nvPr>
        </p:nvSpPr>
        <p:spPr>
          <a:xfrm>
            <a:off x="1625600" y="4254500"/>
            <a:ext cx="10464800" cy="711204"/>
          </a:xfrm>
          <a:prstGeom prst="rect">
            <a:avLst/>
          </a:prstGeom>
        </p:spPr>
        <p:txBody>
          <a:bodyPr anchor="ctr">
            <a:spAutoFit/>
          </a:bodyPr>
          <a:lstStyle>
            <a:lvl1pPr defTabSz="584200">
              <a:spcBef>
                <a:spcPts val="2400"/>
              </a:spcBef>
              <a:defRPr sz="4000"/>
            </a:lvl1pPr>
          </a:lstStyle>
          <a:p>
            <a:pPr>
              <a:defRPr>
                <a:effectLst/>
              </a:defRPr>
            </a:pPr>
            <a:r>
              <a:t>“Inserisci qui una citazione”.</a:t>
            </a:r>
          </a:p>
        </p:txBody>
      </p:sp>
      <p:sp>
        <p:nvSpPr>
          <p:cNvPr id="113"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F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0" name="Immagin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21"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Vu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Foto - Orizzontale">
    <p:spTree>
      <p:nvGrpSpPr>
        <p:cNvPr id="1" name=""/>
        <p:cNvGrpSpPr/>
        <p:nvPr/>
      </p:nvGrpSpPr>
      <p:grpSpPr>
        <a:xfrm>
          <a:off x="0" y="0"/>
          <a:ext cx="0" cy="0"/>
          <a:chOff x="0" y="0"/>
          <a:chExt cx="0" cy="0"/>
        </a:xfrm>
      </p:grpSpPr>
      <p:sp>
        <p:nvSpPr>
          <p:cNvPr id="20" name="155138723_2910x1937.jpeg"/>
          <p:cNvSpPr>
            <a:spLocks noGrp="1"/>
          </p:cNvSpPr>
          <p:nvPr>
            <p:ph type="pic" sz="quarter" idx="13"/>
          </p:nvPr>
        </p:nvSpPr>
        <p:spPr>
          <a:xfrm>
            <a:off x="4286250" y="1724010"/>
            <a:ext cx="5422900" cy="4073540"/>
          </a:xfrm>
          <a:prstGeom prst="rect">
            <a:avLst/>
          </a:prstGeom>
          <a:ln w="9525">
            <a:round/>
          </a:ln>
        </p:spPr>
        <p:txBody>
          <a:bodyPr lIns="91439" tIns="45719" rIns="91439" bIns="45719">
            <a:noAutofit/>
          </a:bodyPr>
          <a:lstStyle/>
          <a:p>
            <a:endParaRPr/>
          </a:p>
        </p:txBody>
      </p:sp>
      <p:sp>
        <p:nvSpPr>
          <p:cNvPr id="21" name="Titolo Testo"/>
          <p:cNvSpPr txBox="1">
            <a:spLocks noGrp="1"/>
          </p:cNvSpPr>
          <p:nvPr>
            <p:ph type="title"/>
          </p:nvPr>
        </p:nvSpPr>
        <p:spPr>
          <a:xfrm>
            <a:off x="1778000" y="6019800"/>
            <a:ext cx="10464800" cy="2019300"/>
          </a:xfrm>
          <a:prstGeom prst="rect">
            <a:avLst/>
          </a:prstGeom>
        </p:spPr>
        <p:txBody>
          <a:bodyPr anchor="ctr"/>
          <a:lstStyle/>
          <a:p>
            <a:r>
              <a:t>Titolo Testo</a:t>
            </a:r>
          </a:p>
        </p:txBody>
      </p:sp>
      <p:sp>
        <p:nvSpPr>
          <p:cNvPr id="22" name="Corpo livello uno…"/>
          <p:cNvSpPr txBox="1">
            <a:spLocks noGrp="1"/>
          </p:cNvSpPr>
          <p:nvPr>
            <p:ph type="body" sz="quarter" idx="1"/>
          </p:nvPr>
        </p:nvSpPr>
        <p:spPr>
          <a:xfrm>
            <a:off x="1778000" y="7861300"/>
            <a:ext cx="10464800" cy="1473200"/>
          </a:xfrm>
          <a:prstGeom prst="rect">
            <a:avLst/>
          </a:prstGeom>
        </p:spPr>
        <p:txBody>
          <a:bodyPr/>
          <a:lstStyle/>
          <a:p>
            <a:r>
              <a:t>Corpo livello uno</a:t>
            </a:r>
          </a:p>
          <a:p>
            <a:pPr lvl="1"/>
            <a:r>
              <a:t>Corpo livello due</a:t>
            </a:r>
          </a:p>
          <a:p>
            <a:pPr lvl="2"/>
            <a:r>
              <a:t>Corpo livello tre</a:t>
            </a:r>
          </a:p>
          <a:p>
            <a:pPr lvl="3"/>
            <a:r>
              <a:t>Corpo livello quattro</a:t>
            </a:r>
          </a:p>
          <a:p>
            <a:pPr lvl="4"/>
            <a:r>
              <a:t>Corpo livello cinque</a:t>
            </a:r>
          </a:p>
        </p:txBody>
      </p:sp>
      <p:sp>
        <p:nvSpPr>
          <p:cNvPr id="23"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olo - Centrato">
    <p:spTree>
      <p:nvGrpSpPr>
        <p:cNvPr id="1" name=""/>
        <p:cNvGrpSpPr/>
        <p:nvPr/>
      </p:nvGrpSpPr>
      <p:grpSpPr>
        <a:xfrm>
          <a:off x="0" y="0"/>
          <a:ext cx="0" cy="0"/>
          <a:chOff x="0" y="0"/>
          <a:chExt cx="0" cy="0"/>
        </a:xfrm>
      </p:grpSpPr>
      <p:sp>
        <p:nvSpPr>
          <p:cNvPr id="30" name="Titolo Testo"/>
          <p:cNvSpPr txBox="1">
            <a:spLocks noGrp="1"/>
          </p:cNvSpPr>
          <p:nvPr>
            <p:ph type="title"/>
          </p:nvPr>
        </p:nvSpPr>
        <p:spPr>
          <a:xfrm>
            <a:off x="2222500" y="3581400"/>
            <a:ext cx="9575800" cy="2590800"/>
          </a:xfrm>
          <a:prstGeom prst="rect">
            <a:avLst/>
          </a:prstGeom>
        </p:spPr>
        <p:txBody>
          <a:bodyPr anchor="ctr"/>
          <a:lstStyle>
            <a:lvl1pPr>
              <a:defRPr sz="6800"/>
            </a:lvl1pPr>
          </a:lstStyle>
          <a:p>
            <a:r>
              <a:t>Titolo Testo</a:t>
            </a:r>
          </a:p>
        </p:txBody>
      </p:sp>
      <p:sp>
        <p:nvSpPr>
          <p:cNvPr id="31"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Foto - Verticale">
    <p:spTree>
      <p:nvGrpSpPr>
        <p:cNvPr id="1" name=""/>
        <p:cNvGrpSpPr/>
        <p:nvPr/>
      </p:nvGrpSpPr>
      <p:grpSpPr>
        <a:xfrm>
          <a:off x="0" y="0"/>
          <a:ext cx="0" cy="0"/>
          <a:chOff x="0" y="0"/>
          <a:chExt cx="0" cy="0"/>
        </a:xfrm>
      </p:grpSpPr>
      <p:sp>
        <p:nvSpPr>
          <p:cNvPr id="38" name="155138723_2910x1937.jpeg"/>
          <p:cNvSpPr>
            <a:spLocks noGrp="1"/>
          </p:cNvSpPr>
          <p:nvPr>
            <p:ph type="pic" sz="quarter" idx="13"/>
          </p:nvPr>
        </p:nvSpPr>
        <p:spPr>
          <a:xfrm>
            <a:off x="7658100" y="2184400"/>
            <a:ext cx="4038600" cy="5410200"/>
          </a:xfrm>
          <a:prstGeom prst="rect">
            <a:avLst/>
          </a:prstGeom>
          <a:ln w="9525">
            <a:round/>
          </a:ln>
        </p:spPr>
        <p:txBody>
          <a:bodyPr lIns="91439" tIns="45719" rIns="91439" bIns="45719">
            <a:noAutofit/>
          </a:bodyPr>
          <a:lstStyle/>
          <a:p>
            <a:endParaRPr/>
          </a:p>
        </p:txBody>
      </p:sp>
      <p:sp>
        <p:nvSpPr>
          <p:cNvPr id="39" name="Titolo Testo"/>
          <p:cNvSpPr txBox="1">
            <a:spLocks noGrp="1"/>
          </p:cNvSpPr>
          <p:nvPr>
            <p:ph type="title"/>
          </p:nvPr>
        </p:nvSpPr>
        <p:spPr>
          <a:xfrm>
            <a:off x="1104900" y="1993900"/>
            <a:ext cx="6299200" cy="3124200"/>
          </a:xfrm>
          <a:prstGeom prst="rect">
            <a:avLst/>
          </a:prstGeom>
        </p:spPr>
        <p:txBody>
          <a:bodyPr/>
          <a:lstStyle>
            <a:lvl1pPr>
              <a:defRPr sz="6800"/>
            </a:lvl1pPr>
          </a:lstStyle>
          <a:p>
            <a:r>
              <a:t>Titolo Testo</a:t>
            </a:r>
          </a:p>
        </p:txBody>
      </p:sp>
      <p:sp>
        <p:nvSpPr>
          <p:cNvPr id="40" name="Corpo livello uno…"/>
          <p:cNvSpPr txBox="1">
            <a:spLocks noGrp="1"/>
          </p:cNvSpPr>
          <p:nvPr>
            <p:ph type="body" sz="quarter" idx="1"/>
          </p:nvPr>
        </p:nvSpPr>
        <p:spPr>
          <a:xfrm>
            <a:off x="1104900" y="5257800"/>
            <a:ext cx="6299200" cy="2844800"/>
          </a:xfrm>
          <a:prstGeom prst="rect">
            <a:avLst/>
          </a:prstGeom>
        </p:spPr>
        <p:txBody>
          <a:bodyPr/>
          <a:lstStyle>
            <a:lvl1pPr>
              <a:defRPr sz="4000"/>
            </a:lvl1pPr>
            <a:lvl2pPr>
              <a:defRPr sz="4000"/>
            </a:lvl2pPr>
            <a:lvl3pPr>
              <a:defRPr sz="4000"/>
            </a:lvl3pPr>
            <a:lvl4pPr>
              <a:defRPr sz="4000"/>
            </a:lvl4pPr>
            <a:lvl5pPr>
              <a:defRPr sz="4000"/>
            </a:lvl5pPr>
          </a:lstStyle>
          <a:p>
            <a:r>
              <a:t>Corpo livello uno</a:t>
            </a:r>
          </a:p>
          <a:p>
            <a:pPr lvl="1"/>
            <a:r>
              <a:t>Corpo livello due</a:t>
            </a:r>
          </a:p>
          <a:p>
            <a:pPr lvl="2"/>
            <a:r>
              <a:t>Corpo livello tre</a:t>
            </a:r>
          </a:p>
          <a:p>
            <a:pPr lvl="3"/>
            <a:r>
              <a:t>Corpo livello quattro</a:t>
            </a:r>
          </a:p>
          <a:p>
            <a:pPr lvl="4"/>
            <a:r>
              <a:t>Corpo livello cinque</a:t>
            </a:r>
          </a:p>
        </p:txBody>
      </p:sp>
      <p:sp>
        <p:nvSpPr>
          <p:cNvPr id="41"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olo - In al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 name="Titolo Testo"/>
          <p:cNvSpPr txBox="1">
            <a:spLocks noGrp="1"/>
          </p:cNvSpPr>
          <p:nvPr>
            <p:ph type="title"/>
          </p:nvPr>
        </p:nvSpPr>
        <p:spPr>
          <a:xfrm>
            <a:off x="2044700" y="152400"/>
            <a:ext cx="9575800" cy="2590800"/>
          </a:xfrm>
          <a:prstGeom prst="rect">
            <a:avLst/>
          </a:prstGeom>
        </p:spPr>
        <p:txBody>
          <a:bodyPr anchor="ctr"/>
          <a:lstStyle>
            <a:lvl1pPr>
              <a:defRPr sz="6800"/>
            </a:lvl1pPr>
          </a:lstStyle>
          <a:p>
            <a:r>
              <a:t>Titolo Testo</a:t>
            </a:r>
          </a:p>
        </p:txBody>
      </p:sp>
      <p:sp>
        <p:nvSpPr>
          <p:cNvPr id="49"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olo - Intern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Titolo Testo"/>
          <p:cNvSpPr txBox="1">
            <a:spLocks noGrp="1"/>
          </p:cNvSpPr>
          <p:nvPr>
            <p:ph type="title"/>
          </p:nvPr>
        </p:nvSpPr>
        <p:spPr>
          <a:xfrm>
            <a:off x="2044700" y="3581400"/>
            <a:ext cx="9575800" cy="2590800"/>
          </a:xfrm>
          <a:prstGeom prst="rect">
            <a:avLst/>
          </a:prstGeom>
        </p:spPr>
        <p:txBody>
          <a:bodyPr anchor="ctr"/>
          <a:lstStyle>
            <a:lvl1pPr>
              <a:defRPr sz="6800"/>
            </a:lvl1pPr>
          </a:lstStyle>
          <a:p>
            <a:r>
              <a:t>Titolo Testo</a:t>
            </a:r>
          </a:p>
        </p:txBody>
      </p:sp>
      <p:sp>
        <p:nvSpPr>
          <p:cNvPr id="57"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olo e punti elenc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4" name="Titolo Testo"/>
          <p:cNvSpPr txBox="1">
            <a:spLocks noGrp="1"/>
          </p:cNvSpPr>
          <p:nvPr>
            <p:ph type="title"/>
          </p:nvPr>
        </p:nvSpPr>
        <p:spPr>
          <a:xfrm>
            <a:off x="1968500" y="152400"/>
            <a:ext cx="9753600" cy="2590800"/>
          </a:xfrm>
          <a:prstGeom prst="rect">
            <a:avLst/>
          </a:prstGeom>
        </p:spPr>
        <p:txBody>
          <a:bodyPr anchor="ctr"/>
          <a:lstStyle>
            <a:lvl1pPr>
              <a:defRPr sz="6800"/>
            </a:lvl1pPr>
          </a:lstStyle>
          <a:p>
            <a:r>
              <a:t>Titolo Testo</a:t>
            </a:r>
          </a:p>
        </p:txBody>
      </p:sp>
      <p:sp>
        <p:nvSpPr>
          <p:cNvPr id="65" name="Corpo livello uno…"/>
          <p:cNvSpPr txBox="1">
            <a:spLocks noGrp="1"/>
          </p:cNvSpPr>
          <p:nvPr>
            <p:ph type="body" idx="1"/>
          </p:nvPr>
        </p:nvSpPr>
        <p:spPr>
          <a:xfrm>
            <a:off x="1968500" y="2743200"/>
            <a:ext cx="9753600" cy="5842000"/>
          </a:xfrm>
          <a:prstGeom prst="rect">
            <a:avLst/>
          </a:prstGeom>
        </p:spPr>
        <p:txBody>
          <a:bodyPr anchor="ctr"/>
          <a:lstStyle>
            <a:lvl1pPr marL="546100" indent="-546100" algn="l">
              <a:spcBef>
                <a:spcPts val="5000"/>
              </a:spcBef>
              <a:buSzPct val="35000"/>
              <a:buBlip>
                <a:blip r:embed="rId3"/>
              </a:buBlip>
              <a:defRPr sz="4000"/>
            </a:lvl1pPr>
            <a:lvl2pPr marL="1092200" indent="-546100" algn="l">
              <a:spcBef>
                <a:spcPts val="5000"/>
              </a:spcBef>
              <a:buSzPct val="35000"/>
              <a:buBlip>
                <a:blip r:embed="rId3"/>
              </a:buBlip>
              <a:defRPr sz="4000"/>
            </a:lvl2pPr>
            <a:lvl3pPr marL="1638300" indent="-546100" algn="l">
              <a:spcBef>
                <a:spcPts val="5000"/>
              </a:spcBef>
              <a:buSzPct val="35000"/>
              <a:buBlip>
                <a:blip r:embed="rId3"/>
              </a:buBlip>
              <a:defRPr sz="4000"/>
            </a:lvl3pPr>
            <a:lvl4pPr marL="2184400" indent="-546100" algn="l">
              <a:spcBef>
                <a:spcPts val="5000"/>
              </a:spcBef>
              <a:buSzPct val="35000"/>
              <a:buBlip>
                <a:blip r:embed="rId3"/>
              </a:buBlip>
              <a:defRPr sz="4000"/>
            </a:lvl4pPr>
            <a:lvl5pPr marL="2730500" indent="-546100" algn="l">
              <a:spcBef>
                <a:spcPts val="5000"/>
              </a:spcBef>
              <a:buSzPct val="35000"/>
              <a:buBlip>
                <a:blip r:embed="rId3"/>
              </a:buBlip>
              <a:defRPr sz="4000"/>
            </a:lvl5pPr>
          </a:lstStyle>
          <a:p>
            <a:pPr>
              <a:defRPr>
                <a:effectLst/>
              </a:defRPr>
            </a:pPr>
            <a:r>
              <a:t>Corpo livello uno</a:t>
            </a:r>
          </a:p>
          <a:p>
            <a:pPr lvl="1">
              <a:defRPr>
                <a:effectLst/>
              </a:defRPr>
            </a:pPr>
            <a:r>
              <a:t>Corpo livello due</a:t>
            </a:r>
          </a:p>
          <a:p>
            <a:pPr lvl="2">
              <a:defRPr>
                <a:effectLst/>
              </a:defRPr>
            </a:pPr>
            <a:r>
              <a:t>Corpo livello tre</a:t>
            </a:r>
          </a:p>
          <a:p>
            <a:pPr lvl="3">
              <a:defRPr>
                <a:effectLst/>
              </a:defRPr>
            </a:pPr>
            <a:r>
              <a:t>Corpo livello quattro</a:t>
            </a:r>
          </a:p>
          <a:p>
            <a:pPr lvl="4">
              <a:defRPr>
                <a:effectLst/>
              </a:defRPr>
            </a:pPr>
            <a:r>
              <a:t>Corpo livello cinque</a:t>
            </a:r>
          </a:p>
        </p:txBody>
      </p:sp>
      <p:sp>
        <p:nvSpPr>
          <p:cNvPr id="66"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olo, punti elenco e f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3" name="155138723_2910x1937.jpeg"/>
          <p:cNvSpPr>
            <a:spLocks noGrp="1"/>
          </p:cNvSpPr>
          <p:nvPr>
            <p:ph type="pic" sz="quarter" idx="13"/>
          </p:nvPr>
        </p:nvSpPr>
        <p:spPr>
          <a:xfrm>
            <a:off x="7440167" y="2857500"/>
            <a:ext cx="4015233" cy="5613400"/>
          </a:xfrm>
          <a:prstGeom prst="rect">
            <a:avLst/>
          </a:prstGeom>
          <a:ln w="9525">
            <a:round/>
          </a:ln>
        </p:spPr>
        <p:txBody>
          <a:bodyPr lIns="91439" tIns="45719" rIns="91439" bIns="45719">
            <a:noAutofit/>
          </a:bodyPr>
          <a:lstStyle/>
          <a:p>
            <a:endParaRPr/>
          </a:p>
        </p:txBody>
      </p:sp>
      <p:sp>
        <p:nvSpPr>
          <p:cNvPr id="74" name="Titolo Testo"/>
          <p:cNvSpPr txBox="1">
            <a:spLocks noGrp="1"/>
          </p:cNvSpPr>
          <p:nvPr>
            <p:ph type="title"/>
          </p:nvPr>
        </p:nvSpPr>
        <p:spPr>
          <a:xfrm>
            <a:off x="1968500" y="152400"/>
            <a:ext cx="9753600" cy="2590800"/>
          </a:xfrm>
          <a:prstGeom prst="rect">
            <a:avLst/>
          </a:prstGeom>
        </p:spPr>
        <p:txBody>
          <a:bodyPr anchor="ctr"/>
          <a:lstStyle>
            <a:lvl1pPr>
              <a:defRPr sz="6800"/>
            </a:lvl1pPr>
          </a:lstStyle>
          <a:p>
            <a:r>
              <a:t>Titolo Testo</a:t>
            </a:r>
          </a:p>
        </p:txBody>
      </p:sp>
      <p:sp>
        <p:nvSpPr>
          <p:cNvPr id="75" name="Corpo livello uno…"/>
          <p:cNvSpPr txBox="1">
            <a:spLocks noGrp="1"/>
          </p:cNvSpPr>
          <p:nvPr>
            <p:ph type="body" sz="half" idx="1"/>
          </p:nvPr>
        </p:nvSpPr>
        <p:spPr>
          <a:xfrm>
            <a:off x="1968500" y="2743200"/>
            <a:ext cx="4876800" cy="5842000"/>
          </a:xfrm>
          <a:prstGeom prst="rect">
            <a:avLst/>
          </a:prstGeom>
        </p:spPr>
        <p:txBody>
          <a:bodyPr anchor="ctr"/>
          <a:lstStyle>
            <a:lvl1pPr marL="406400" indent="-406400" algn="l">
              <a:spcBef>
                <a:spcPts val="4000"/>
              </a:spcBef>
              <a:buSzPct val="35000"/>
              <a:buBlip>
                <a:blip r:embed="rId3"/>
              </a:buBlip>
              <a:defRPr sz="3000"/>
            </a:lvl1pPr>
            <a:lvl2pPr marL="812800" indent="-406400" algn="l">
              <a:spcBef>
                <a:spcPts val="4000"/>
              </a:spcBef>
              <a:buSzPct val="35000"/>
              <a:buBlip>
                <a:blip r:embed="rId3"/>
              </a:buBlip>
              <a:defRPr sz="3000"/>
            </a:lvl2pPr>
            <a:lvl3pPr marL="1219200" indent="-406400" algn="l">
              <a:spcBef>
                <a:spcPts val="4000"/>
              </a:spcBef>
              <a:buSzPct val="35000"/>
              <a:buBlip>
                <a:blip r:embed="rId3"/>
              </a:buBlip>
              <a:defRPr sz="3000"/>
            </a:lvl3pPr>
            <a:lvl4pPr marL="1625600" indent="-406400" algn="l">
              <a:spcBef>
                <a:spcPts val="4000"/>
              </a:spcBef>
              <a:buSzPct val="35000"/>
              <a:buBlip>
                <a:blip r:embed="rId3"/>
              </a:buBlip>
              <a:defRPr sz="3000"/>
            </a:lvl4pPr>
            <a:lvl5pPr marL="2032000" indent="-406400" algn="l">
              <a:spcBef>
                <a:spcPts val="4000"/>
              </a:spcBef>
              <a:buSzPct val="35000"/>
              <a:buBlip>
                <a:blip r:embed="rId3"/>
              </a:buBlip>
              <a:defRPr sz="3000"/>
            </a:lvl5pPr>
          </a:lstStyle>
          <a:p>
            <a:pPr>
              <a:defRPr>
                <a:effectLst/>
              </a:defRPr>
            </a:pPr>
            <a:r>
              <a:t>Corpo livello uno</a:t>
            </a:r>
          </a:p>
          <a:p>
            <a:pPr lvl="1">
              <a:defRPr>
                <a:effectLst/>
              </a:defRPr>
            </a:pPr>
            <a:r>
              <a:t>Corpo livello due</a:t>
            </a:r>
          </a:p>
          <a:p>
            <a:pPr lvl="2">
              <a:defRPr>
                <a:effectLst/>
              </a:defRPr>
            </a:pPr>
            <a:r>
              <a:t>Corpo livello tre</a:t>
            </a:r>
          </a:p>
          <a:p>
            <a:pPr lvl="3">
              <a:defRPr>
                <a:effectLst/>
              </a:defRPr>
            </a:pPr>
            <a:r>
              <a:t>Corpo livello quattro</a:t>
            </a:r>
          </a:p>
          <a:p>
            <a:pPr lvl="4">
              <a:defRPr>
                <a:effectLst/>
              </a:defRPr>
            </a:pPr>
            <a:r>
              <a:t>Corpo livello cinque</a:t>
            </a:r>
          </a:p>
        </p:txBody>
      </p:sp>
      <p:sp>
        <p:nvSpPr>
          <p:cNvPr id="76"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olo - Foto vertica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3" name="155138723_2910x1937.jpeg"/>
          <p:cNvSpPr>
            <a:spLocks noGrp="1"/>
          </p:cNvSpPr>
          <p:nvPr>
            <p:ph type="pic" sz="quarter" idx="13"/>
          </p:nvPr>
        </p:nvSpPr>
        <p:spPr>
          <a:xfrm>
            <a:off x="7850632" y="2194509"/>
            <a:ext cx="3835401" cy="5361991"/>
          </a:xfrm>
          <a:prstGeom prst="rect">
            <a:avLst/>
          </a:prstGeom>
          <a:ln w="9525">
            <a:round/>
          </a:ln>
        </p:spPr>
        <p:txBody>
          <a:bodyPr lIns="91439" tIns="45719" rIns="91439" bIns="45719">
            <a:noAutofit/>
          </a:bodyPr>
          <a:lstStyle/>
          <a:p>
            <a:endParaRPr/>
          </a:p>
        </p:txBody>
      </p:sp>
      <p:sp>
        <p:nvSpPr>
          <p:cNvPr id="84" name="Titolo Testo"/>
          <p:cNvSpPr txBox="1">
            <a:spLocks noGrp="1"/>
          </p:cNvSpPr>
          <p:nvPr>
            <p:ph type="title"/>
          </p:nvPr>
        </p:nvSpPr>
        <p:spPr>
          <a:xfrm>
            <a:off x="1104900" y="1993900"/>
            <a:ext cx="6299200" cy="3124200"/>
          </a:xfrm>
          <a:prstGeom prst="rect">
            <a:avLst/>
          </a:prstGeom>
        </p:spPr>
        <p:txBody>
          <a:bodyPr/>
          <a:lstStyle>
            <a:lvl1pPr>
              <a:defRPr sz="6800"/>
            </a:lvl1pPr>
          </a:lstStyle>
          <a:p>
            <a:r>
              <a:t>Titolo Testo</a:t>
            </a:r>
          </a:p>
        </p:txBody>
      </p:sp>
      <p:sp>
        <p:nvSpPr>
          <p:cNvPr id="85" name="Corpo livello uno…"/>
          <p:cNvSpPr txBox="1">
            <a:spLocks noGrp="1"/>
          </p:cNvSpPr>
          <p:nvPr>
            <p:ph type="body" sz="quarter" idx="1"/>
          </p:nvPr>
        </p:nvSpPr>
        <p:spPr>
          <a:xfrm>
            <a:off x="1104900" y="5257800"/>
            <a:ext cx="6299200" cy="2857500"/>
          </a:xfrm>
          <a:prstGeom prst="rect">
            <a:avLst/>
          </a:prstGeom>
        </p:spPr>
        <p:txBody>
          <a:bodyPr/>
          <a:lstStyle>
            <a:lvl1pPr>
              <a:defRPr sz="4000"/>
            </a:lvl1pPr>
            <a:lvl2pPr>
              <a:defRPr sz="4000"/>
            </a:lvl2pPr>
            <a:lvl3pPr>
              <a:defRPr sz="4000"/>
            </a:lvl3pPr>
            <a:lvl4pPr>
              <a:defRPr sz="4000"/>
            </a:lvl4pPr>
            <a:lvl5pPr>
              <a:defRPr sz="4000"/>
            </a:lvl5pPr>
          </a:lstStyle>
          <a:p>
            <a:r>
              <a:t>Corpo livello uno</a:t>
            </a:r>
          </a:p>
          <a:p>
            <a:pPr lvl="1"/>
            <a:r>
              <a:t>Corpo livello due</a:t>
            </a:r>
          </a:p>
          <a:p>
            <a:pPr lvl="2"/>
            <a:r>
              <a:t>Corpo livello tre</a:t>
            </a:r>
          </a:p>
          <a:p>
            <a:pPr lvl="3"/>
            <a:r>
              <a:t>Corpo livello quattro</a:t>
            </a:r>
          </a:p>
          <a:p>
            <a:pPr lvl="4"/>
            <a:r>
              <a:t>Corpo livello cinque</a:t>
            </a:r>
          </a:p>
        </p:txBody>
      </p:sp>
      <p:sp>
        <p:nvSpPr>
          <p:cNvPr id="86"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6"/>
          <a:srcRect/>
          <a:stretch>
            <a:fillRect/>
          </a:stretch>
        </a:blipFill>
        <a:effectLst/>
      </p:bgPr>
    </p:bg>
    <p:spTree>
      <p:nvGrpSpPr>
        <p:cNvPr id="1" name=""/>
        <p:cNvGrpSpPr/>
        <p:nvPr/>
      </p:nvGrpSpPr>
      <p:grpSpPr>
        <a:xfrm>
          <a:off x="0" y="0"/>
          <a:ext cx="0" cy="0"/>
          <a:chOff x="0" y="0"/>
          <a:chExt cx="0" cy="0"/>
        </a:xfrm>
      </p:grpSpPr>
      <p:sp>
        <p:nvSpPr>
          <p:cNvPr id="2" name="Titolo Testo"/>
          <p:cNvSpPr txBox="1">
            <a:spLocks noGrp="1"/>
          </p:cNvSpPr>
          <p:nvPr>
            <p:ph type="title"/>
          </p:nvPr>
        </p:nvSpPr>
        <p:spPr>
          <a:xfrm>
            <a:off x="1778000" y="1765300"/>
            <a:ext cx="10464800" cy="31242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normAutofit/>
          </a:bodyPr>
          <a:lstStyle/>
          <a:p>
            <a:r>
              <a:t>Titolo Testo</a:t>
            </a:r>
          </a:p>
        </p:txBody>
      </p:sp>
      <p:sp>
        <p:nvSpPr>
          <p:cNvPr id="3" name="Corpo livello uno…"/>
          <p:cNvSpPr txBox="1">
            <a:spLocks noGrp="1"/>
          </p:cNvSpPr>
          <p:nvPr>
            <p:ph type="body" idx="1"/>
          </p:nvPr>
        </p:nvSpPr>
        <p:spPr>
          <a:xfrm>
            <a:off x="1778000" y="5029200"/>
            <a:ext cx="10464800" cy="1549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Corpo livello uno</a:t>
            </a:r>
          </a:p>
          <a:p>
            <a:pPr lvl="1"/>
            <a:r>
              <a:t>Corpo livello due</a:t>
            </a:r>
          </a:p>
          <a:p>
            <a:pPr lvl="2"/>
            <a:r>
              <a:t>Corpo livello tre</a:t>
            </a:r>
          </a:p>
          <a:p>
            <a:pPr lvl="3"/>
            <a:r>
              <a:t>Corpo livello quattro</a:t>
            </a:r>
          </a:p>
          <a:p>
            <a:pPr lvl="4"/>
            <a:r>
              <a:t>Corpo livello cinque</a:t>
            </a:r>
          </a:p>
        </p:txBody>
      </p:sp>
      <p:sp>
        <p:nvSpPr>
          <p:cNvPr id="4" name="Numero diapositiva"/>
          <p:cNvSpPr txBox="1">
            <a:spLocks noGrp="1"/>
          </p:cNvSpPr>
          <p:nvPr>
            <p:ph type="sldNum" sz="quarter" idx="2"/>
          </p:nvPr>
        </p:nvSpPr>
        <p:spPr>
          <a:xfrm>
            <a:off x="12153899" y="9166859"/>
            <a:ext cx="453239" cy="462282"/>
          </a:xfrm>
          <a:prstGeom prst="rect">
            <a:avLst/>
          </a:prstGeom>
          <a:ln w="12700">
            <a:miter lim="400000"/>
          </a:ln>
        </p:spPr>
        <p:txBody>
          <a:bodyPr wrap="none" lIns="50800" tIns="50800" rIns="50800" bIns="50800" anchor="ctr">
            <a:spAutoFit/>
          </a:bodyPr>
          <a:lstStyle>
            <a:lvl1pPr algn="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ctr" defTabSz="457200" rtl="0" latinLnBrk="0">
        <a:lnSpc>
          <a:spcPct val="100000"/>
        </a:lnSpc>
        <a:spcBef>
          <a:spcPts val="0"/>
        </a:spcBef>
        <a:spcAft>
          <a:spcPts val="0"/>
        </a:spcAft>
        <a:buClrTx/>
        <a:buSzTx/>
        <a:buFontTx/>
        <a:buNone/>
        <a:tabLst>
          <a:tab pos="1485900" algn="l"/>
        </a:tabLst>
        <a:defRPr sz="94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1pPr>
      <a:lvl2pPr marL="0" marR="0" indent="0" algn="ctr" defTabSz="457200" rtl="0" latinLnBrk="0">
        <a:lnSpc>
          <a:spcPct val="100000"/>
        </a:lnSpc>
        <a:spcBef>
          <a:spcPts val="0"/>
        </a:spcBef>
        <a:spcAft>
          <a:spcPts val="0"/>
        </a:spcAft>
        <a:buClrTx/>
        <a:buSzTx/>
        <a:buFontTx/>
        <a:buNone/>
        <a:tabLst>
          <a:tab pos="1485900" algn="l"/>
        </a:tabLst>
        <a:defRPr sz="94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2pPr>
      <a:lvl3pPr marL="0" marR="0" indent="0" algn="ctr" defTabSz="457200" rtl="0" latinLnBrk="0">
        <a:lnSpc>
          <a:spcPct val="100000"/>
        </a:lnSpc>
        <a:spcBef>
          <a:spcPts val="0"/>
        </a:spcBef>
        <a:spcAft>
          <a:spcPts val="0"/>
        </a:spcAft>
        <a:buClrTx/>
        <a:buSzTx/>
        <a:buFontTx/>
        <a:buNone/>
        <a:tabLst>
          <a:tab pos="1485900" algn="l"/>
        </a:tabLst>
        <a:defRPr sz="94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3pPr>
      <a:lvl4pPr marL="0" marR="0" indent="0" algn="ctr" defTabSz="457200" rtl="0" latinLnBrk="0">
        <a:lnSpc>
          <a:spcPct val="100000"/>
        </a:lnSpc>
        <a:spcBef>
          <a:spcPts val="0"/>
        </a:spcBef>
        <a:spcAft>
          <a:spcPts val="0"/>
        </a:spcAft>
        <a:buClrTx/>
        <a:buSzTx/>
        <a:buFontTx/>
        <a:buNone/>
        <a:tabLst>
          <a:tab pos="1485900" algn="l"/>
        </a:tabLst>
        <a:defRPr sz="94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4pPr>
      <a:lvl5pPr marL="0" marR="0" indent="0" algn="ctr" defTabSz="457200" rtl="0" latinLnBrk="0">
        <a:lnSpc>
          <a:spcPct val="100000"/>
        </a:lnSpc>
        <a:spcBef>
          <a:spcPts val="0"/>
        </a:spcBef>
        <a:spcAft>
          <a:spcPts val="0"/>
        </a:spcAft>
        <a:buClrTx/>
        <a:buSzTx/>
        <a:buFontTx/>
        <a:buNone/>
        <a:tabLst>
          <a:tab pos="1485900" algn="l"/>
        </a:tabLst>
        <a:defRPr sz="94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5pPr>
      <a:lvl6pPr marL="0" marR="0" indent="0" algn="ctr" defTabSz="457200" rtl="0" latinLnBrk="0">
        <a:lnSpc>
          <a:spcPct val="100000"/>
        </a:lnSpc>
        <a:spcBef>
          <a:spcPts val="0"/>
        </a:spcBef>
        <a:spcAft>
          <a:spcPts val="0"/>
        </a:spcAft>
        <a:buClrTx/>
        <a:buSzTx/>
        <a:buFontTx/>
        <a:buNone/>
        <a:tabLst>
          <a:tab pos="1485900" algn="l"/>
        </a:tabLst>
        <a:defRPr sz="94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6pPr>
      <a:lvl7pPr marL="0" marR="0" indent="0" algn="ctr" defTabSz="457200" rtl="0" latinLnBrk="0">
        <a:lnSpc>
          <a:spcPct val="100000"/>
        </a:lnSpc>
        <a:spcBef>
          <a:spcPts val="0"/>
        </a:spcBef>
        <a:spcAft>
          <a:spcPts val="0"/>
        </a:spcAft>
        <a:buClrTx/>
        <a:buSzTx/>
        <a:buFontTx/>
        <a:buNone/>
        <a:tabLst>
          <a:tab pos="1485900" algn="l"/>
        </a:tabLst>
        <a:defRPr sz="94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7pPr>
      <a:lvl8pPr marL="0" marR="0" indent="0" algn="ctr" defTabSz="457200" rtl="0" latinLnBrk="0">
        <a:lnSpc>
          <a:spcPct val="100000"/>
        </a:lnSpc>
        <a:spcBef>
          <a:spcPts val="0"/>
        </a:spcBef>
        <a:spcAft>
          <a:spcPts val="0"/>
        </a:spcAft>
        <a:buClrTx/>
        <a:buSzTx/>
        <a:buFontTx/>
        <a:buNone/>
        <a:tabLst>
          <a:tab pos="1485900" algn="l"/>
        </a:tabLst>
        <a:defRPr sz="94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8pPr>
      <a:lvl9pPr marL="0" marR="0" indent="0" algn="ctr" defTabSz="457200" rtl="0" latinLnBrk="0">
        <a:lnSpc>
          <a:spcPct val="100000"/>
        </a:lnSpc>
        <a:spcBef>
          <a:spcPts val="0"/>
        </a:spcBef>
        <a:spcAft>
          <a:spcPts val="0"/>
        </a:spcAft>
        <a:buClrTx/>
        <a:buSzTx/>
        <a:buFontTx/>
        <a:buNone/>
        <a:tabLst>
          <a:tab pos="1485900" algn="l"/>
        </a:tabLst>
        <a:defRPr sz="94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9pPr>
    </p:titleStyle>
    <p:bodyStyle>
      <a:lvl1pPr marL="0" marR="0" indent="0" algn="ctr" defTabSz="457200" rtl="0" latinLnBrk="0">
        <a:lnSpc>
          <a:spcPct val="100000"/>
        </a:lnSpc>
        <a:spcBef>
          <a:spcPts val="0"/>
        </a:spcBef>
        <a:spcAft>
          <a:spcPts val="0"/>
        </a:spcAft>
        <a:buClrTx/>
        <a:buSzTx/>
        <a:buFontTx/>
        <a:buNone/>
        <a:tabLst/>
        <a:defRPr sz="42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1pPr>
      <a:lvl2pPr marL="0" marR="0" indent="0" algn="ctr" defTabSz="457200" rtl="0" latinLnBrk="0">
        <a:lnSpc>
          <a:spcPct val="100000"/>
        </a:lnSpc>
        <a:spcBef>
          <a:spcPts val="0"/>
        </a:spcBef>
        <a:spcAft>
          <a:spcPts val="0"/>
        </a:spcAft>
        <a:buClrTx/>
        <a:buSzTx/>
        <a:buFontTx/>
        <a:buNone/>
        <a:tabLst/>
        <a:defRPr sz="42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2pPr>
      <a:lvl3pPr marL="0" marR="0" indent="0" algn="ctr" defTabSz="457200" rtl="0" latinLnBrk="0">
        <a:lnSpc>
          <a:spcPct val="100000"/>
        </a:lnSpc>
        <a:spcBef>
          <a:spcPts val="0"/>
        </a:spcBef>
        <a:spcAft>
          <a:spcPts val="0"/>
        </a:spcAft>
        <a:buClrTx/>
        <a:buSzTx/>
        <a:buFontTx/>
        <a:buNone/>
        <a:tabLst/>
        <a:defRPr sz="42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3pPr>
      <a:lvl4pPr marL="0" marR="0" indent="0" algn="ctr" defTabSz="457200" rtl="0" latinLnBrk="0">
        <a:lnSpc>
          <a:spcPct val="100000"/>
        </a:lnSpc>
        <a:spcBef>
          <a:spcPts val="0"/>
        </a:spcBef>
        <a:spcAft>
          <a:spcPts val="0"/>
        </a:spcAft>
        <a:buClrTx/>
        <a:buSzTx/>
        <a:buFontTx/>
        <a:buNone/>
        <a:tabLst/>
        <a:defRPr sz="42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4pPr>
      <a:lvl5pPr marL="0" marR="0" indent="0" algn="ctr" defTabSz="457200" rtl="0" latinLnBrk="0">
        <a:lnSpc>
          <a:spcPct val="100000"/>
        </a:lnSpc>
        <a:spcBef>
          <a:spcPts val="0"/>
        </a:spcBef>
        <a:spcAft>
          <a:spcPts val="0"/>
        </a:spcAft>
        <a:buClrTx/>
        <a:buSzTx/>
        <a:buFontTx/>
        <a:buNone/>
        <a:tabLst/>
        <a:defRPr sz="42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5pPr>
      <a:lvl6pPr marL="0" marR="0" indent="0" algn="ctr" defTabSz="457200" rtl="0" latinLnBrk="0">
        <a:lnSpc>
          <a:spcPct val="100000"/>
        </a:lnSpc>
        <a:spcBef>
          <a:spcPts val="0"/>
        </a:spcBef>
        <a:spcAft>
          <a:spcPts val="0"/>
        </a:spcAft>
        <a:buClrTx/>
        <a:buSzTx/>
        <a:buFontTx/>
        <a:buNone/>
        <a:tabLst/>
        <a:defRPr sz="42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6pPr>
      <a:lvl7pPr marL="0" marR="0" indent="0" algn="ctr" defTabSz="457200" rtl="0" latinLnBrk="0">
        <a:lnSpc>
          <a:spcPct val="100000"/>
        </a:lnSpc>
        <a:spcBef>
          <a:spcPts val="0"/>
        </a:spcBef>
        <a:spcAft>
          <a:spcPts val="0"/>
        </a:spcAft>
        <a:buClrTx/>
        <a:buSzTx/>
        <a:buFontTx/>
        <a:buNone/>
        <a:tabLst/>
        <a:defRPr sz="42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7pPr>
      <a:lvl8pPr marL="0" marR="0" indent="0" algn="ctr" defTabSz="457200" rtl="0" latinLnBrk="0">
        <a:lnSpc>
          <a:spcPct val="100000"/>
        </a:lnSpc>
        <a:spcBef>
          <a:spcPts val="0"/>
        </a:spcBef>
        <a:spcAft>
          <a:spcPts val="0"/>
        </a:spcAft>
        <a:buClrTx/>
        <a:buSzTx/>
        <a:buFontTx/>
        <a:buNone/>
        <a:tabLst/>
        <a:defRPr sz="42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8pPr>
      <a:lvl9pPr marL="0" marR="0" indent="0" algn="ctr" defTabSz="457200" rtl="0" latinLnBrk="0">
        <a:lnSpc>
          <a:spcPct val="100000"/>
        </a:lnSpc>
        <a:spcBef>
          <a:spcPts val="0"/>
        </a:spcBef>
        <a:spcAft>
          <a:spcPts val="0"/>
        </a:spcAft>
        <a:buClrTx/>
        <a:buSzTx/>
        <a:buFontTx/>
        <a:buNone/>
        <a:tabLst/>
        <a:defRPr sz="4200" b="0" i="0" u="none" strike="noStrike" cap="none" spc="0" baseline="0">
          <a:ln>
            <a:noFill/>
          </a:ln>
          <a:solidFill>
            <a:srgbClr val="363929"/>
          </a:solidFill>
          <a:effectLst>
            <a:outerShdw blurRad="25400" dist="25400" dir="2700000" rotWithShape="0">
              <a:srgbClr val="FFFFFF">
                <a:alpha val="50000"/>
              </a:srgbClr>
            </a:outerShdw>
          </a:effectLst>
          <a:uFillTx/>
          <a:latin typeface="+mn-lt"/>
          <a:ea typeface="+mn-ea"/>
          <a:cs typeface="+mn-cs"/>
          <a:sym typeface="Optima"/>
        </a:defRPr>
      </a:lvl9pPr>
    </p:bodyStyle>
    <p:otherStyle>
      <a:lvl1pPr marL="0" marR="0" indent="0" algn="r" defTabSz="4572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Optima"/>
        </a:defRPr>
      </a:lvl1pPr>
      <a:lvl2pPr marL="0" marR="0" indent="228600" algn="r" defTabSz="4572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Optima"/>
        </a:defRPr>
      </a:lvl2pPr>
      <a:lvl3pPr marL="0" marR="0" indent="457200" algn="r" defTabSz="4572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Optima"/>
        </a:defRPr>
      </a:lvl3pPr>
      <a:lvl4pPr marL="0" marR="0" indent="685800" algn="r" defTabSz="4572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Optima"/>
        </a:defRPr>
      </a:lvl4pPr>
      <a:lvl5pPr marL="0" marR="0" indent="914400" algn="r" defTabSz="4572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Optima"/>
        </a:defRPr>
      </a:lvl5pPr>
      <a:lvl6pPr marL="0" marR="0" indent="1143000" algn="r" defTabSz="4572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Optima"/>
        </a:defRPr>
      </a:lvl6pPr>
      <a:lvl7pPr marL="0" marR="0" indent="1371600" algn="r" defTabSz="4572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Optima"/>
        </a:defRPr>
      </a:lvl7pPr>
      <a:lvl8pPr marL="0" marR="0" indent="1600200" algn="r" defTabSz="4572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Optima"/>
        </a:defRPr>
      </a:lvl8pPr>
      <a:lvl9pPr marL="0" marR="0" indent="1828800" algn="r" defTabSz="4572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Optim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nalysis of crimes in the USA…"/>
          <p:cNvSpPr txBox="1">
            <a:spLocks noGrp="1"/>
          </p:cNvSpPr>
          <p:nvPr>
            <p:ph type="ctrTitle"/>
          </p:nvPr>
        </p:nvSpPr>
        <p:spPr>
          <a:xfrm>
            <a:off x="1402506" y="1084460"/>
            <a:ext cx="10840294" cy="3200203"/>
          </a:xfrm>
          <a:prstGeom prst="rect">
            <a:avLst/>
          </a:prstGeom>
          <a:blipFill>
            <a:blip r:embed="rId2"/>
          </a:blipFill>
        </p:spPr>
        <p:txBody>
          <a:bodyPr/>
          <a:lstStyle/>
          <a:p>
            <a:pPr>
              <a:tabLst/>
              <a:defRPr sz="6000">
                <a:solidFill>
                  <a:srgbClr val="E3911C"/>
                </a:solidFill>
                <a:effectLst>
                  <a:outerShdw blurRad="25400" dist="12700" dir="5400000" rotWithShape="0">
                    <a:srgbClr val="000000">
                      <a:alpha val="50000"/>
                    </a:srgbClr>
                  </a:outerShdw>
                </a:effectLst>
              </a:defRPr>
            </a:pPr>
            <a:r>
              <a:t>Analysis of crimes in the USA</a:t>
            </a:r>
          </a:p>
          <a:p>
            <a:pPr>
              <a:tabLst/>
              <a:defRPr sz="3200">
                <a:solidFill>
                  <a:srgbClr val="FFFFFF"/>
                </a:solidFill>
                <a:effectLst>
                  <a:outerShdw blurRad="25400" dist="12700" dir="5400000" rotWithShape="0">
                    <a:srgbClr val="000000">
                      <a:alpha val="50000"/>
                    </a:srgbClr>
                  </a:outerShdw>
                </a:effectLst>
              </a:defRPr>
            </a:pPr>
            <a:r>
              <a:t>Project work</a:t>
            </a:r>
          </a:p>
        </p:txBody>
      </p:sp>
      <p:sp>
        <p:nvSpPr>
          <p:cNvPr id="138" name="Ciavarro Cristina   253188…"/>
          <p:cNvSpPr txBox="1">
            <a:spLocks noGrp="1"/>
          </p:cNvSpPr>
          <p:nvPr>
            <p:ph type="subTitle" sz="quarter" idx="1"/>
          </p:nvPr>
        </p:nvSpPr>
        <p:spPr>
          <a:xfrm>
            <a:off x="1638300" y="6934944"/>
            <a:ext cx="10464800" cy="1916956"/>
          </a:xfrm>
          <a:prstGeom prst="rect">
            <a:avLst/>
          </a:prstGeom>
        </p:spPr>
        <p:txBody>
          <a:bodyPr/>
          <a:lstStyle/>
          <a:p>
            <a:pPr algn="l">
              <a:lnSpc>
                <a:spcPct val="130000"/>
              </a:lnSpc>
              <a:defRPr sz="2100" b="1" i="1">
                <a:solidFill>
                  <a:srgbClr val="000000"/>
                </a:solidFill>
                <a:effectLst/>
                <a:latin typeface="Baskerville"/>
                <a:ea typeface="Baskerville"/>
                <a:cs typeface="Baskerville"/>
                <a:sym typeface="Baskerville"/>
              </a:defRPr>
            </a:pPr>
            <a:r>
              <a:rPr dirty="0" err="1"/>
              <a:t>Ciavarro</a:t>
            </a:r>
            <a:r>
              <a:rPr dirty="0"/>
              <a:t> Cristina   253188</a:t>
            </a:r>
          </a:p>
          <a:p>
            <a:pPr algn="l">
              <a:lnSpc>
                <a:spcPct val="130000"/>
              </a:lnSpc>
              <a:defRPr sz="2100" b="1" i="1">
                <a:solidFill>
                  <a:srgbClr val="000000"/>
                </a:solidFill>
                <a:effectLst/>
                <a:latin typeface="Baskerville"/>
                <a:ea typeface="Baskerville"/>
                <a:cs typeface="Baskerville"/>
                <a:sym typeface="Baskerville"/>
              </a:defRPr>
            </a:pPr>
            <a:r>
              <a:rPr dirty="0"/>
              <a:t>Di Natale Marco   255660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Exploratory analysis"/>
          <p:cNvSpPr txBox="1">
            <a:spLocks noGrp="1"/>
          </p:cNvSpPr>
          <p:nvPr>
            <p:ph type="title"/>
          </p:nvPr>
        </p:nvSpPr>
        <p:spPr>
          <a:xfrm>
            <a:off x="2044700" y="1031081"/>
            <a:ext cx="9575800" cy="1381473"/>
          </a:xfrm>
          <a:prstGeom prst="rect">
            <a:avLst/>
          </a:prstGeom>
          <a:ln w="25400">
            <a:solidFill>
              <a:srgbClr val="B8B8B8"/>
            </a:solidFill>
          </a:ln>
        </p:spPr>
        <p:txBody>
          <a:bodyPr/>
          <a:lstStyle>
            <a:lvl1pPr>
              <a:tabLst/>
              <a:defRPr sz="4200">
                <a:solidFill>
                  <a:schemeClr val="accent5"/>
                </a:solidFill>
              </a:defRPr>
            </a:lvl1pPr>
          </a:lstStyle>
          <a:p>
            <a:r>
              <a:t>Exploratory analysis</a:t>
            </a:r>
          </a:p>
        </p:txBody>
      </p:sp>
      <p:sp>
        <p:nvSpPr>
          <p:cNvPr id="193" name="The correlation matrix which shows how various crimes are related to each other. The crimes with a correlation value of more than 0.75 shows that the two crimes are strongly correlated that is the increase to one of the crime leads to the increase of the other crime and vice versa. This example shows the correlation matrix of crimes in America in the year 2010:"/>
          <p:cNvSpPr txBox="1">
            <a:spLocks noGrp="1"/>
          </p:cNvSpPr>
          <p:nvPr>
            <p:ph type="body" sz="quarter" idx="4294967295"/>
          </p:nvPr>
        </p:nvSpPr>
        <p:spPr>
          <a:xfrm>
            <a:off x="1157634" y="2564755"/>
            <a:ext cx="11060908" cy="1784896"/>
          </a:xfrm>
          <a:prstGeom prst="rect">
            <a:avLst/>
          </a:prstGeom>
        </p:spPr>
        <p:txBody>
          <a:bodyPr/>
          <a:lstStyle/>
          <a:p>
            <a:pPr marL="286702" indent="-286702" defTabSz="320039">
              <a:buSzPct val="95000"/>
              <a:buChar char="•"/>
              <a:defRPr sz="2100">
                <a:solidFill>
                  <a:schemeClr val="accent1"/>
                </a:solidFill>
                <a:effectLst>
                  <a:outerShdw blurRad="17780" dist="17780" dir="2700000" rotWithShape="0">
                    <a:srgbClr val="FFFFFF">
                      <a:alpha val="50000"/>
                    </a:srgbClr>
                  </a:outerShdw>
                </a:effectLst>
              </a:defRPr>
            </a:pPr>
            <a:r>
              <a:t>The </a:t>
            </a:r>
            <a:r>
              <a:rPr b="1"/>
              <a:t>correlation matrix</a:t>
            </a:r>
            <a:r>
              <a:t> which shows how various crimes are related to each other. The crimes with a correlation value of more than 0.75 shows that the two crimes are strongly correlated that is the increase to one of the crime leads to the increase of the other crime and vice versa. This example shows the correlation matrix of crimes in America in the year 2010:</a:t>
            </a:r>
          </a:p>
        </p:txBody>
      </p:sp>
      <p:grpSp>
        <p:nvGrpSpPr>
          <p:cNvPr id="196" name="Galleria immagini"/>
          <p:cNvGrpSpPr/>
          <p:nvPr/>
        </p:nvGrpSpPr>
        <p:grpSpPr>
          <a:xfrm>
            <a:off x="3432999" y="4184352"/>
            <a:ext cx="6976109" cy="5827594"/>
            <a:chOff x="0" y="0"/>
            <a:chExt cx="6976107" cy="5827593"/>
          </a:xfrm>
        </p:grpSpPr>
        <p:pic>
          <p:nvPicPr>
            <p:cNvPr id="194" name="Screenshot 2018-06-12 20.16.59.png" descr="Screenshot 2018-06-12 20.16.59.png"/>
            <p:cNvPicPr>
              <a:picLocks noChangeAspect="1"/>
            </p:cNvPicPr>
            <p:nvPr/>
          </p:nvPicPr>
          <p:blipFill>
            <a:blip r:embed="rId2"/>
            <a:srcRect t="6763" b="6763"/>
            <a:stretch>
              <a:fillRect/>
            </a:stretch>
          </p:blipFill>
          <p:spPr>
            <a:xfrm>
              <a:off x="0" y="0"/>
              <a:ext cx="6976108" cy="5433894"/>
            </a:xfrm>
            <a:prstGeom prst="rect">
              <a:avLst/>
            </a:prstGeom>
            <a:ln w="12700" cap="flat">
              <a:noFill/>
              <a:miter lim="400000"/>
            </a:ln>
            <a:effectLst/>
          </p:spPr>
        </p:pic>
        <p:sp>
          <p:nvSpPr>
            <p:cNvPr id="195" name="Scrivi per inserire una didascalia."/>
            <p:cNvSpPr/>
            <p:nvPr/>
          </p:nvSpPr>
          <p:spPr>
            <a:xfrm>
              <a:off x="0" y="5510093"/>
              <a:ext cx="6976108" cy="3175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6200" tIns="76200" rIns="76200" bIns="76200" numCol="1" anchor="t">
              <a:noAutofit/>
            </a:bodyPr>
            <a:lstStyle>
              <a:lvl1pPr algn="l">
                <a:lnSpc>
                  <a:spcPct val="120000"/>
                </a:lnSpc>
                <a:defRPr sz="1100">
                  <a:solidFill>
                    <a:srgbClr val="5B5854"/>
                  </a:solidFill>
                  <a:latin typeface="Baskerville SemiBold"/>
                  <a:ea typeface="Baskerville SemiBold"/>
                  <a:cs typeface="Baskerville SemiBold"/>
                  <a:sym typeface="Baskerville SemiBold"/>
                </a:defRPr>
              </a:lvl1pPr>
            </a:lstStyle>
            <a:p>
              <a:r>
                <a:t>Scrivi per inserire una didascalia.</a:t>
              </a: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92"/>
                                        </p:tgtEl>
                                        <p:attrNameLst>
                                          <p:attrName>style.visibility</p:attrName>
                                        </p:attrNameLst>
                                      </p:cBhvr>
                                      <p:to>
                                        <p:strVal val="visible"/>
                                      </p:to>
                                    </p:set>
                                    <p:anim calcmode="lin" valueType="num">
                                      <p:cBhvr>
                                        <p:cTn id="7" dur="1000" fill="hold"/>
                                        <p:tgtEl>
                                          <p:spTgt spid="192"/>
                                        </p:tgtEl>
                                        <p:attrNameLst>
                                          <p:attrName>ppt_x</p:attrName>
                                        </p:attrNameLst>
                                      </p:cBhvr>
                                      <p:tavLst>
                                        <p:tav tm="0">
                                          <p:val>
                                            <p:strVal val="0-#ppt_w/2"/>
                                          </p:val>
                                        </p:tav>
                                        <p:tav tm="100000">
                                          <p:val>
                                            <p:strVal val="#ppt_x"/>
                                          </p:val>
                                        </p:tav>
                                      </p:tavLst>
                                    </p:anim>
                                    <p:anim calcmode="lin" valueType="num">
                                      <p:cBhvr>
                                        <p:cTn id="8" dur="1000" fill="hold"/>
                                        <p:tgtEl>
                                          <p:spTgt spid="19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2" nodeType="clickEffect">
                                  <p:stCondLst>
                                    <p:cond delay="0"/>
                                  </p:stCondLst>
                                  <p:iterate>
                                    <p:tmAbs val="0"/>
                                  </p:iterate>
                                  <p:childTnLst>
                                    <p:set>
                                      <p:cBhvr>
                                        <p:cTn id="12" fill="hold"/>
                                        <p:tgtEl>
                                          <p:spTgt spid="193"/>
                                        </p:tgtEl>
                                        <p:attrNameLst>
                                          <p:attrName>style.visibility</p:attrName>
                                        </p:attrNameLst>
                                      </p:cBhvr>
                                      <p:to>
                                        <p:strVal val="visible"/>
                                      </p:to>
                                    </p:set>
                                    <p:animEffect transition="in" filter="box(out)">
                                      <p:cBhvr>
                                        <p:cTn id="13" dur="1000"/>
                                        <p:tgtEl>
                                          <p:spTgt spid="193"/>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3" nodeType="clickEffect">
                                  <p:stCondLst>
                                    <p:cond delay="0"/>
                                  </p:stCondLst>
                                  <p:iterate>
                                    <p:tmAbs val="0"/>
                                  </p:iterate>
                                  <p:childTnLst>
                                    <p:set>
                                      <p:cBhvr>
                                        <p:cTn id="17" fill="hold"/>
                                        <p:tgtEl>
                                          <p:spTgt spid="196"/>
                                        </p:tgtEl>
                                        <p:attrNameLst>
                                          <p:attrName>style.visibility</p:attrName>
                                        </p:attrNameLst>
                                      </p:cBhvr>
                                      <p:to>
                                        <p:strVal val="visible"/>
                                      </p:to>
                                    </p:set>
                                    <p:animEffect transition="in" filter="box(out)">
                                      <p:cBhvr>
                                        <p:cTn id="18" dur="10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1" animBg="1" advAuto="0"/>
      <p:bldP spid="193" grpId="2" animBg="1" advAuto="0"/>
      <p:bldP spid="196" grpId="3"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Exploratory analysis"/>
          <p:cNvSpPr txBox="1">
            <a:spLocks noGrp="1"/>
          </p:cNvSpPr>
          <p:nvPr>
            <p:ph type="title"/>
          </p:nvPr>
        </p:nvSpPr>
        <p:spPr>
          <a:xfrm>
            <a:off x="2044700" y="1031081"/>
            <a:ext cx="9575800" cy="1381473"/>
          </a:xfrm>
          <a:prstGeom prst="rect">
            <a:avLst/>
          </a:prstGeom>
          <a:ln w="25400">
            <a:solidFill>
              <a:srgbClr val="B8B8B8"/>
            </a:solidFill>
          </a:ln>
        </p:spPr>
        <p:txBody>
          <a:bodyPr/>
          <a:lstStyle>
            <a:lvl1pPr>
              <a:tabLst/>
              <a:defRPr sz="4200">
                <a:solidFill>
                  <a:schemeClr val="accent5"/>
                </a:solidFill>
              </a:defRPr>
            </a:lvl1pPr>
          </a:lstStyle>
          <a:p>
            <a:r>
              <a:t>Exploratory analysis</a:t>
            </a:r>
          </a:p>
        </p:txBody>
      </p:sp>
      <p:sp>
        <p:nvSpPr>
          <p:cNvPr id="199" name="To calculate the standard deviation which shows the spread of the crime over the years interval 2010-2016, with the following results:"/>
          <p:cNvSpPr txBox="1">
            <a:spLocks noGrp="1"/>
          </p:cNvSpPr>
          <p:nvPr>
            <p:ph type="body" sz="quarter" idx="4294967295"/>
          </p:nvPr>
        </p:nvSpPr>
        <p:spPr>
          <a:xfrm>
            <a:off x="1828800" y="2552055"/>
            <a:ext cx="9779000" cy="1210059"/>
          </a:xfrm>
          <a:prstGeom prst="rect">
            <a:avLst/>
          </a:prstGeom>
        </p:spPr>
        <p:txBody>
          <a:bodyPr/>
          <a:lstStyle/>
          <a:p>
            <a:pPr marL="345135" indent="-345135" defTabSz="361188">
              <a:buSzPct val="95000"/>
              <a:buChar char="•"/>
              <a:defRPr sz="2528">
                <a:solidFill>
                  <a:schemeClr val="accent1"/>
                </a:solidFill>
                <a:effectLst>
                  <a:outerShdw blurRad="20066" dist="20066" dir="2700000" rotWithShape="0">
                    <a:srgbClr val="FFFFFF">
                      <a:alpha val="50000"/>
                    </a:srgbClr>
                  </a:outerShdw>
                </a:effectLst>
              </a:defRPr>
            </a:pPr>
            <a:r>
              <a:t>To calculate the </a:t>
            </a:r>
            <a:r>
              <a:rPr b="1"/>
              <a:t>standard deviation</a:t>
            </a:r>
            <a:r>
              <a:t> which shows the spread of the crime over the years interval 2010-2016, with the following results:</a:t>
            </a:r>
          </a:p>
        </p:txBody>
      </p:sp>
      <p:sp>
        <p:nvSpPr>
          <p:cNvPr id="200" name="The crime BURGLARY has the lowest standard deviation this shows that the crime rate spread is close to the mean, that is, from 2010-2016, the rate of occurrence is close to each other."/>
          <p:cNvSpPr/>
          <p:nvPr/>
        </p:nvSpPr>
        <p:spPr>
          <a:xfrm>
            <a:off x="1991543" y="5036584"/>
            <a:ext cx="9682114" cy="121005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indent="298322" algn="l" defTabSz="397763">
              <a:lnSpc>
                <a:spcPct val="150000"/>
              </a:lnSpc>
              <a:defRPr sz="1827">
                <a:solidFill>
                  <a:srgbClr val="000000"/>
                </a:solidFill>
                <a:latin typeface="Baskerville"/>
                <a:ea typeface="Baskerville"/>
                <a:cs typeface="Baskerville"/>
                <a:sym typeface="Baskerville"/>
              </a:defRPr>
            </a:pPr>
            <a:endParaRPr/>
          </a:p>
          <a:p>
            <a:pPr marL="547754" indent="-249431" algn="l" defTabSz="397763">
              <a:lnSpc>
                <a:spcPct val="150000"/>
              </a:lnSpc>
              <a:buSzPct val="95000"/>
              <a:buChar char="•"/>
              <a:defRPr sz="1827">
                <a:solidFill>
                  <a:srgbClr val="000000"/>
                </a:solidFill>
                <a:latin typeface="Baskerville"/>
                <a:ea typeface="Baskerville"/>
                <a:cs typeface="Baskerville"/>
                <a:sym typeface="Baskerville"/>
              </a:defRPr>
            </a:pPr>
            <a:r>
              <a:t>The crime BURGLARY has </a:t>
            </a:r>
            <a:r>
              <a:rPr>
                <a:solidFill>
                  <a:schemeClr val="accent4">
                    <a:hueOff val="-38747"/>
                    <a:satOff val="12970"/>
                    <a:lumOff val="7058"/>
                  </a:schemeClr>
                </a:solidFill>
              </a:rPr>
              <a:t>the lowest standard deviation</a:t>
            </a:r>
            <a:r>
              <a:t> this shows that the crime rate spread is close to the mean, that is, from 2010-2016, the rate of occurrence is close to each other.</a:t>
            </a:r>
          </a:p>
        </p:txBody>
      </p:sp>
      <p:sp>
        <p:nvSpPr>
          <p:cNvPr id="201" name="The most frequent crime from 2010-2016 in Los Angeles is ARSON because it has the highest mean value and maximum frequency. In the considered year interval, our analysis reviewed that ARSON attained it's maximum occurrence in 2013 and minimum in 2015 in Los Angeles."/>
          <p:cNvSpPr/>
          <p:nvPr/>
        </p:nvSpPr>
        <p:spPr>
          <a:xfrm>
            <a:off x="2115815" y="3644255"/>
            <a:ext cx="9759058" cy="170105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marL="543153" indent="-265404" algn="l" defTabSz="370331">
              <a:lnSpc>
                <a:spcPct val="150000"/>
              </a:lnSpc>
              <a:buSzPct val="95000"/>
              <a:buChar char="•"/>
              <a:defRPr sz="1944">
                <a:solidFill>
                  <a:srgbClr val="000000"/>
                </a:solidFill>
                <a:latin typeface="Baskerville"/>
                <a:ea typeface="Baskerville"/>
                <a:cs typeface="Baskerville"/>
                <a:sym typeface="Baskerville"/>
              </a:defRPr>
            </a:pPr>
            <a:r>
              <a:t>The </a:t>
            </a:r>
            <a:r>
              <a:rPr>
                <a:solidFill>
                  <a:schemeClr val="accent4">
                    <a:hueOff val="-38747"/>
                    <a:satOff val="12970"/>
                    <a:lumOff val="7058"/>
                  </a:schemeClr>
                </a:solidFill>
              </a:rPr>
              <a:t>most frequent crime from 2010-2016 in Los Angeles </a:t>
            </a:r>
            <a:r>
              <a:t>is ARSON because it has the highest mean value and maximum frequency. In the considered year interval, our analysis reviewed that ARSON attained it's maximum occurrence in 2013 and minimum in 2015 in Los Angeles.</a:t>
            </a:r>
          </a:p>
        </p:txBody>
      </p:sp>
      <p:sp>
        <p:nvSpPr>
          <p:cNvPr id="202" name="The less frequent crime from 2010-2016 in Los Angeles is ROBBERY because it has the lowest mean value. In the considered year interval, our analysis reviewed that ROBBERY attained it's maximum occurrence in 2010 and minimum in 2014 in Los Angeles."/>
          <p:cNvSpPr/>
          <p:nvPr/>
        </p:nvSpPr>
        <p:spPr>
          <a:xfrm>
            <a:off x="2032000" y="6184255"/>
            <a:ext cx="9926688" cy="140687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indent="260604" algn="l" defTabSz="347472">
              <a:lnSpc>
                <a:spcPct val="150000"/>
              </a:lnSpc>
              <a:defRPr sz="1596">
                <a:solidFill>
                  <a:srgbClr val="000000"/>
                </a:solidFill>
                <a:latin typeface="Baskerville"/>
                <a:ea typeface="Baskerville"/>
                <a:cs typeface="Baskerville"/>
                <a:sym typeface="Baskerville"/>
              </a:defRPr>
            </a:pPr>
            <a:endParaRPr/>
          </a:p>
          <a:p>
            <a:pPr marL="478497" indent="-217893" algn="l" defTabSz="347472">
              <a:lnSpc>
                <a:spcPct val="150000"/>
              </a:lnSpc>
              <a:buSzPct val="95000"/>
              <a:buChar char="•"/>
              <a:defRPr sz="1596">
                <a:solidFill>
                  <a:srgbClr val="000000"/>
                </a:solidFill>
                <a:latin typeface="Baskerville"/>
                <a:ea typeface="Baskerville"/>
                <a:cs typeface="Baskerville"/>
                <a:sym typeface="Baskerville"/>
              </a:defRPr>
            </a:pPr>
            <a:r>
              <a:t>The</a:t>
            </a:r>
            <a:r>
              <a:rPr b="1"/>
              <a:t> </a:t>
            </a:r>
            <a:r>
              <a:rPr>
                <a:solidFill>
                  <a:schemeClr val="accent4">
                    <a:hueOff val="-38747"/>
                    <a:satOff val="12970"/>
                    <a:lumOff val="7058"/>
                  </a:schemeClr>
                </a:solidFill>
              </a:rPr>
              <a:t>less frequent crime from 2010-2016 in Los Angeles </a:t>
            </a:r>
            <a:r>
              <a:t>is ROBBERY because it has the lowest mean value. In the considered year interval, our analysis reviewed that ROBBERY attained it's maximum occurrence in 2010 and minimum in 2014 in Los Angeles.</a:t>
            </a:r>
          </a:p>
        </p:txBody>
      </p:sp>
      <p:sp>
        <p:nvSpPr>
          <p:cNvPr id="203" name="The crime, RAPE has the highest standard deviation this shows a high fluctuation of the crime between 2010 - 2016. According our analysis, from 2013 to 2016 Los Angeles experience a sharp decrease in RAPE, this may have resulted from FBI modification of the definition for RAPE and other RAPE related crimes have been classified in another category of crimes not contained in our dataset."/>
          <p:cNvSpPr/>
          <p:nvPr/>
        </p:nvSpPr>
        <p:spPr>
          <a:xfrm>
            <a:off x="2070100" y="7521114"/>
            <a:ext cx="10435531" cy="182670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indent="281177" algn="l" defTabSz="374904">
              <a:lnSpc>
                <a:spcPct val="150000"/>
              </a:lnSpc>
              <a:defRPr sz="1721">
                <a:solidFill>
                  <a:srgbClr val="000000"/>
                </a:solidFill>
                <a:latin typeface="Baskerville"/>
                <a:ea typeface="Baskerville"/>
                <a:cs typeface="Baskerville"/>
                <a:sym typeface="Baskerville"/>
              </a:defRPr>
            </a:pPr>
            <a:endParaRPr/>
          </a:p>
          <a:p>
            <a:pPr marL="516274" indent="-235096" algn="l" defTabSz="374904">
              <a:lnSpc>
                <a:spcPct val="150000"/>
              </a:lnSpc>
              <a:buSzPct val="95000"/>
              <a:buChar char="•"/>
              <a:defRPr sz="1721">
                <a:solidFill>
                  <a:srgbClr val="000000"/>
                </a:solidFill>
                <a:latin typeface="Baskerville"/>
                <a:ea typeface="Baskerville"/>
                <a:cs typeface="Baskerville"/>
                <a:sym typeface="Baskerville"/>
              </a:defRPr>
            </a:pPr>
            <a:r>
              <a:t>The crime, RAPE has the</a:t>
            </a:r>
            <a:r>
              <a:rPr>
                <a:solidFill>
                  <a:schemeClr val="accent4">
                    <a:hueOff val="-38747"/>
                    <a:satOff val="12970"/>
                    <a:lumOff val="7058"/>
                  </a:schemeClr>
                </a:solidFill>
              </a:rPr>
              <a:t> highest standard deviation</a:t>
            </a:r>
            <a:r>
              <a:rPr b="1"/>
              <a:t> </a:t>
            </a:r>
            <a:r>
              <a:t>this shows a high fluctuation of the crime between 2010 - 2016. According our analysis, from 2013 to 2016 Los Angeles experience a sharp decrease in RAPE, this may have resulted from FBI modification of the definition for RAPE and other RAPE related crimes have been classified in another category of crimes not contained in our dataset.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98"/>
                                        </p:tgtEl>
                                        <p:attrNameLst>
                                          <p:attrName>style.visibility</p:attrName>
                                        </p:attrNameLst>
                                      </p:cBhvr>
                                      <p:to>
                                        <p:strVal val="visible"/>
                                      </p:to>
                                    </p:set>
                                    <p:anim calcmode="lin" valueType="num">
                                      <p:cBhvr>
                                        <p:cTn id="7" dur="1000" fill="hold"/>
                                        <p:tgtEl>
                                          <p:spTgt spid="198"/>
                                        </p:tgtEl>
                                        <p:attrNameLst>
                                          <p:attrName>ppt_x</p:attrName>
                                        </p:attrNameLst>
                                      </p:cBhvr>
                                      <p:tavLst>
                                        <p:tav tm="0">
                                          <p:val>
                                            <p:strVal val="0-#ppt_w/2"/>
                                          </p:val>
                                        </p:tav>
                                        <p:tav tm="100000">
                                          <p:val>
                                            <p:strVal val="#ppt_x"/>
                                          </p:val>
                                        </p:tav>
                                      </p:tavLst>
                                    </p:anim>
                                    <p:anim calcmode="lin" valueType="num">
                                      <p:cBhvr>
                                        <p:cTn id="8" dur="1000" fill="hold"/>
                                        <p:tgtEl>
                                          <p:spTgt spid="1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2" nodeType="clickEffect">
                                  <p:stCondLst>
                                    <p:cond delay="0"/>
                                  </p:stCondLst>
                                  <p:iterate>
                                    <p:tmAbs val="0"/>
                                  </p:iterate>
                                  <p:childTnLst>
                                    <p:set>
                                      <p:cBhvr>
                                        <p:cTn id="12" fill="hold"/>
                                        <p:tgtEl>
                                          <p:spTgt spid="199"/>
                                        </p:tgtEl>
                                        <p:attrNameLst>
                                          <p:attrName>style.visibility</p:attrName>
                                        </p:attrNameLst>
                                      </p:cBhvr>
                                      <p:to>
                                        <p:strVal val="visible"/>
                                      </p:to>
                                    </p:set>
                                    <p:animEffect transition="in" filter="box(out)">
                                      <p:cBhvr>
                                        <p:cTn id="13" dur="1000"/>
                                        <p:tgtEl>
                                          <p:spTgt spid="199"/>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3" nodeType="clickEffect">
                                  <p:stCondLst>
                                    <p:cond delay="0"/>
                                  </p:stCondLst>
                                  <p:iterate>
                                    <p:tmAbs val="0"/>
                                  </p:iterate>
                                  <p:childTnLst>
                                    <p:set>
                                      <p:cBhvr>
                                        <p:cTn id="17" fill="hold"/>
                                        <p:tgtEl>
                                          <p:spTgt spid="201"/>
                                        </p:tgtEl>
                                        <p:attrNameLst>
                                          <p:attrName>style.visibility</p:attrName>
                                        </p:attrNameLst>
                                      </p:cBhvr>
                                      <p:to>
                                        <p:strVal val="visible"/>
                                      </p:to>
                                    </p:set>
                                    <p:animEffect transition="in" filter="box(out)">
                                      <p:cBhvr>
                                        <p:cTn id="18" dur="1000"/>
                                        <p:tgtEl>
                                          <p:spTgt spid="201"/>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32" fill="hold" grpId="4" nodeType="clickEffect">
                                  <p:stCondLst>
                                    <p:cond delay="0"/>
                                  </p:stCondLst>
                                  <p:iterate>
                                    <p:tmAbs val="0"/>
                                  </p:iterate>
                                  <p:childTnLst>
                                    <p:set>
                                      <p:cBhvr>
                                        <p:cTn id="22" fill="hold"/>
                                        <p:tgtEl>
                                          <p:spTgt spid="200"/>
                                        </p:tgtEl>
                                        <p:attrNameLst>
                                          <p:attrName>style.visibility</p:attrName>
                                        </p:attrNameLst>
                                      </p:cBhvr>
                                      <p:to>
                                        <p:strVal val="visible"/>
                                      </p:to>
                                    </p:set>
                                    <p:animEffect transition="in" filter="box(out)">
                                      <p:cBhvr>
                                        <p:cTn id="23" dur="1000"/>
                                        <p:tgtEl>
                                          <p:spTgt spid="200"/>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32" fill="hold" grpId="5" nodeType="clickEffect">
                                  <p:stCondLst>
                                    <p:cond delay="0"/>
                                  </p:stCondLst>
                                  <p:iterate>
                                    <p:tmAbs val="0"/>
                                  </p:iterate>
                                  <p:childTnLst>
                                    <p:set>
                                      <p:cBhvr>
                                        <p:cTn id="27" fill="hold"/>
                                        <p:tgtEl>
                                          <p:spTgt spid="202"/>
                                        </p:tgtEl>
                                        <p:attrNameLst>
                                          <p:attrName>style.visibility</p:attrName>
                                        </p:attrNameLst>
                                      </p:cBhvr>
                                      <p:to>
                                        <p:strVal val="visible"/>
                                      </p:to>
                                    </p:set>
                                    <p:animEffect transition="in" filter="box(out)">
                                      <p:cBhvr>
                                        <p:cTn id="28" dur="1000"/>
                                        <p:tgtEl>
                                          <p:spTgt spid="202"/>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32" fill="hold" grpId="6" nodeType="clickEffect">
                                  <p:stCondLst>
                                    <p:cond delay="0"/>
                                  </p:stCondLst>
                                  <p:iterate>
                                    <p:tmAbs val="0"/>
                                  </p:iterate>
                                  <p:childTnLst>
                                    <p:set>
                                      <p:cBhvr>
                                        <p:cTn id="32" fill="hold"/>
                                        <p:tgtEl>
                                          <p:spTgt spid="203"/>
                                        </p:tgtEl>
                                        <p:attrNameLst>
                                          <p:attrName>style.visibility</p:attrName>
                                        </p:attrNameLst>
                                      </p:cBhvr>
                                      <p:to>
                                        <p:strVal val="visible"/>
                                      </p:to>
                                    </p:set>
                                    <p:animEffect transition="in" filter="box(out)">
                                      <p:cBhvr>
                                        <p:cTn id="33" dur="10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1" animBg="1" advAuto="0"/>
      <p:bldP spid="199" grpId="2" animBg="1" advAuto="0"/>
      <p:bldP spid="200" grpId="4" animBg="1" advAuto="0"/>
      <p:bldP spid="201" grpId="3" animBg="1" advAuto="0"/>
      <p:bldP spid="202" grpId="5" animBg="1" advAuto="0"/>
      <p:bldP spid="203" grpId="6"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Exploratory analysis"/>
          <p:cNvSpPr txBox="1">
            <a:spLocks noGrp="1"/>
          </p:cNvSpPr>
          <p:nvPr>
            <p:ph type="title"/>
          </p:nvPr>
        </p:nvSpPr>
        <p:spPr>
          <a:xfrm>
            <a:off x="2044700" y="624681"/>
            <a:ext cx="9575800" cy="1381473"/>
          </a:xfrm>
          <a:prstGeom prst="rect">
            <a:avLst/>
          </a:prstGeom>
          <a:ln w="25400">
            <a:solidFill>
              <a:srgbClr val="B8B8B8"/>
            </a:solidFill>
          </a:ln>
        </p:spPr>
        <p:txBody>
          <a:bodyPr/>
          <a:lstStyle>
            <a:lvl1pPr>
              <a:tabLst/>
              <a:defRPr sz="4200">
                <a:solidFill>
                  <a:schemeClr val="accent5"/>
                </a:solidFill>
              </a:defRPr>
            </a:lvl1pPr>
          </a:lstStyle>
          <a:p>
            <a:r>
              <a:t>Exploratory analysis</a:t>
            </a:r>
          </a:p>
        </p:txBody>
      </p:sp>
      <p:pic>
        <p:nvPicPr>
          <p:cNvPr id="206" name="Screenshot 2018-06-15 10.37.46.png" descr="Screenshot 2018-06-15 10.37.46.png"/>
          <p:cNvPicPr>
            <a:picLocks noChangeAspect="1"/>
          </p:cNvPicPr>
          <p:nvPr/>
        </p:nvPicPr>
        <p:blipFill>
          <a:blip r:embed="rId2"/>
          <a:stretch>
            <a:fillRect/>
          </a:stretch>
        </p:blipFill>
        <p:spPr>
          <a:xfrm>
            <a:off x="1014934" y="2060877"/>
            <a:ext cx="8694190" cy="4645425"/>
          </a:xfrm>
          <a:prstGeom prst="rect">
            <a:avLst/>
          </a:prstGeom>
          <a:ln w="12700">
            <a:miter lim="400000"/>
          </a:ln>
        </p:spPr>
      </p:pic>
      <p:pic>
        <p:nvPicPr>
          <p:cNvPr id="207" name="Screenshot 2018-06-15 10.38.53.png" descr="Screenshot 2018-06-15 10.38.53.png"/>
          <p:cNvPicPr>
            <a:picLocks noChangeAspect="1"/>
          </p:cNvPicPr>
          <p:nvPr/>
        </p:nvPicPr>
        <p:blipFill>
          <a:blip r:embed="rId3"/>
          <a:stretch>
            <a:fillRect/>
          </a:stretch>
        </p:blipFill>
        <p:spPr>
          <a:xfrm>
            <a:off x="2430692" y="6591369"/>
            <a:ext cx="10073816" cy="285108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05"/>
                                        </p:tgtEl>
                                        <p:attrNameLst>
                                          <p:attrName>style.visibility</p:attrName>
                                        </p:attrNameLst>
                                      </p:cBhvr>
                                      <p:to>
                                        <p:strVal val="visible"/>
                                      </p:to>
                                    </p:set>
                                    <p:anim calcmode="lin" valueType="num">
                                      <p:cBhvr>
                                        <p:cTn id="7" dur="1000" fill="hold"/>
                                        <p:tgtEl>
                                          <p:spTgt spid="205"/>
                                        </p:tgtEl>
                                        <p:attrNameLst>
                                          <p:attrName>ppt_x</p:attrName>
                                        </p:attrNameLst>
                                      </p:cBhvr>
                                      <p:tavLst>
                                        <p:tav tm="0">
                                          <p:val>
                                            <p:strVal val="0-#ppt_w/2"/>
                                          </p:val>
                                        </p:tav>
                                        <p:tav tm="100000">
                                          <p:val>
                                            <p:strVal val="#ppt_x"/>
                                          </p:val>
                                        </p:tav>
                                      </p:tavLst>
                                    </p:anim>
                                    <p:anim calcmode="lin" valueType="num">
                                      <p:cBhvr>
                                        <p:cTn id="8" dur="1000" fill="hold"/>
                                        <p:tgtEl>
                                          <p:spTgt spid="20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2" nodeType="clickEffect">
                                  <p:stCondLst>
                                    <p:cond delay="0"/>
                                  </p:stCondLst>
                                  <p:iterate>
                                    <p:tmAbs val="0"/>
                                  </p:iterate>
                                  <p:childTnLst>
                                    <p:set>
                                      <p:cBhvr>
                                        <p:cTn id="12" fill="hold"/>
                                        <p:tgtEl>
                                          <p:spTgt spid="206"/>
                                        </p:tgtEl>
                                        <p:attrNameLst>
                                          <p:attrName>style.visibility</p:attrName>
                                        </p:attrNameLst>
                                      </p:cBhvr>
                                      <p:to>
                                        <p:strVal val="visible"/>
                                      </p:to>
                                    </p:set>
                                    <p:animEffect transition="in" filter="box(out)">
                                      <p:cBhvr>
                                        <p:cTn id="13" dur="1000"/>
                                        <p:tgtEl>
                                          <p:spTgt spid="206"/>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3" nodeType="clickEffect">
                                  <p:stCondLst>
                                    <p:cond delay="0"/>
                                  </p:stCondLst>
                                  <p:iterate>
                                    <p:tmAbs val="0"/>
                                  </p:iterate>
                                  <p:childTnLst>
                                    <p:set>
                                      <p:cBhvr>
                                        <p:cTn id="17" fill="hold"/>
                                        <p:tgtEl>
                                          <p:spTgt spid="207"/>
                                        </p:tgtEl>
                                        <p:attrNameLst>
                                          <p:attrName>style.visibility</p:attrName>
                                        </p:attrNameLst>
                                      </p:cBhvr>
                                      <p:to>
                                        <p:strVal val="visible"/>
                                      </p:to>
                                    </p:set>
                                    <p:animEffect transition="in" filter="box(out)">
                                      <p:cBhvr>
                                        <p:cTn id="18" dur="10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1" animBg="1" advAuto="0"/>
      <p:bldP spid="206" grpId="2" animBg="1" advAuto="0"/>
      <p:bldP spid="207" grpId="3"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Exploratory analysis"/>
          <p:cNvSpPr txBox="1">
            <a:spLocks noGrp="1"/>
          </p:cNvSpPr>
          <p:nvPr>
            <p:ph type="title"/>
          </p:nvPr>
        </p:nvSpPr>
        <p:spPr>
          <a:xfrm>
            <a:off x="2044700" y="624681"/>
            <a:ext cx="9575800" cy="1381473"/>
          </a:xfrm>
          <a:prstGeom prst="rect">
            <a:avLst/>
          </a:prstGeom>
          <a:ln w="25400">
            <a:solidFill>
              <a:srgbClr val="B8B8B8"/>
            </a:solidFill>
          </a:ln>
        </p:spPr>
        <p:txBody>
          <a:bodyPr/>
          <a:lstStyle>
            <a:lvl1pPr>
              <a:tabLst/>
              <a:defRPr sz="4200">
                <a:solidFill>
                  <a:schemeClr val="accent5"/>
                </a:solidFill>
              </a:defRPr>
            </a:lvl1pPr>
          </a:lstStyle>
          <a:p>
            <a:r>
              <a:t>Exploratory analysis</a:t>
            </a:r>
          </a:p>
        </p:txBody>
      </p:sp>
      <p:pic>
        <p:nvPicPr>
          <p:cNvPr id="210" name="Screenshot 2018-06-15 10.41.33.png" descr="Screenshot 2018-06-15 10.41.33.png"/>
          <p:cNvPicPr>
            <a:picLocks noChangeAspect="1"/>
          </p:cNvPicPr>
          <p:nvPr/>
        </p:nvPicPr>
        <p:blipFill>
          <a:blip r:embed="rId2"/>
          <a:stretch>
            <a:fillRect/>
          </a:stretch>
        </p:blipFill>
        <p:spPr>
          <a:xfrm>
            <a:off x="3403868" y="3346613"/>
            <a:ext cx="6857464" cy="6184737"/>
          </a:xfrm>
          <a:prstGeom prst="rect">
            <a:avLst/>
          </a:prstGeom>
          <a:ln w="12700">
            <a:miter lim="400000"/>
          </a:ln>
        </p:spPr>
      </p:pic>
      <p:sp>
        <p:nvSpPr>
          <p:cNvPr id="211" name="This is the correlation matrix for Los Angeles crime between years 2010-2016 made with the first data set:"/>
          <p:cNvSpPr txBox="1">
            <a:spLocks noGrp="1"/>
          </p:cNvSpPr>
          <p:nvPr>
            <p:ph type="body" sz="quarter" idx="4294967295"/>
          </p:nvPr>
        </p:nvSpPr>
        <p:spPr>
          <a:xfrm>
            <a:off x="1943100" y="2336155"/>
            <a:ext cx="9779000" cy="1210059"/>
          </a:xfrm>
          <a:prstGeom prst="rect">
            <a:avLst/>
          </a:prstGeom>
        </p:spPr>
        <p:txBody>
          <a:bodyPr/>
          <a:lstStyle>
            <a:lvl1pPr marL="409575" indent="-409575">
              <a:buSzPct val="95000"/>
              <a:buChar char="•"/>
              <a:defRPr sz="3000">
                <a:solidFill>
                  <a:schemeClr val="accent1"/>
                </a:solidFill>
              </a:defRPr>
            </a:lvl1pPr>
          </a:lstStyle>
          <a:p>
            <a:r>
              <a:t>This is the correlation matrix for Los Angeles crime between years 2010-2016 made with the first data set: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09"/>
                                        </p:tgtEl>
                                        <p:attrNameLst>
                                          <p:attrName>style.visibility</p:attrName>
                                        </p:attrNameLst>
                                      </p:cBhvr>
                                      <p:to>
                                        <p:strVal val="visible"/>
                                      </p:to>
                                    </p:set>
                                    <p:anim calcmode="lin" valueType="num">
                                      <p:cBhvr>
                                        <p:cTn id="7" dur="1000" fill="hold"/>
                                        <p:tgtEl>
                                          <p:spTgt spid="209"/>
                                        </p:tgtEl>
                                        <p:attrNameLst>
                                          <p:attrName>ppt_x</p:attrName>
                                        </p:attrNameLst>
                                      </p:cBhvr>
                                      <p:tavLst>
                                        <p:tav tm="0">
                                          <p:val>
                                            <p:strVal val="0-#ppt_w/2"/>
                                          </p:val>
                                        </p:tav>
                                        <p:tav tm="100000">
                                          <p:val>
                                            <p:strVal val="#ppt_x"/>
                                          </p:val>
                                        </p:tav>
                                      </p:tavLst>
                                    </p:anim>
                                    <p:anim calcmode="lin" valueType="num">
                                      <p:cBhvr>
                                        <p:cTn id="8" dur="1000" fill="hold"/>
                                        <p:tgtEl>
                                          <p:spTgt spid="20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2" nodeType="clickEffect">
                                  <p:stCondLst>
                                    <p:cond delay="0"/>
                                  </p:stCondLst>
                                  <p:iterate>
                                    <p:tmAbs val="0"/>
                                  </p:iterate>
                                  <p:childTnLst>
                                    <p:set>
                                      <p:cBhvr>
                                        <p:cTn id="12" fill="hold"/>
                                        <p:tgtEl>
                                          <p:spTgt spid="211"/>
                                        </p:tgtEl>
                                        <p:attrNameLst>
                                          <p:attrName>style.visibility</p:attrName>
                                        </p:attrNameLst>
                                      </p:cBhvr>
                                      <p:to>
                                        <p:strVal val="visible"/>
                                      </p:to>
                                    </p:set>
                                    <p:animEffect transition="in" filter="box(out)">
                                      <p:cBhvr>
                                        <p:cTn id="13" dur="1000"/>
                                        <p:tgtEl>
                                          <p:spTgt spid="211"/>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3" nodeType="clickEffect">
                                  <p:stCondLst>
                                    <p:cond delay="0"/>
                                  </p:stCondLst>
                                  <p:iterate>
                                    <p:tmAbs val="0"/>
                                  </p:iterate>
                                  <p:childTnLst>
                                    <p:set>
                                      <p:cBhvr>
                                        <p:cTn id="17" fill="hold"/>
                                        <p:tgtEl>
                                          <p:spTgt spid="210"/>
                                        </p:tgtEl>
                                        <p:attrNameLst>
                                          <p:attrName>style.visibility</p:attrName>
                                        </p:attrNameLst>
                                      </p:cBhvr>
                                      <p:to>
                                        <p:strVal val="visible"/>
                                      </p:to>
                                    </p:set>
                                    <p:animEffect transition="in" filter="box(out)">
                                      <p:cBhvr>
                                        <p:cTn id="18" dur="10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1" animBg="1" advAuto="0"/>
      <p:bldP spid="210" grpId="3" animBg="1" advAuto="0"/>
      <p:bldP spid="211" grpId="2"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Exploratory analysis"/>
          <p:cNvSpPr txBox="1">
            <a:spLocks noGrp="1"/>
          </p:cNvSpPr>
          <p:nvPr>
            <p:ph type="title"/>
          </p:nvPr>
        </p:nvSpPr>
        <p:spPr>
          <a:xfrm>
            <a:off x="2044700" y="1031081"/>
            <a:ext cx="9575800" cy="1381473"/>
          </a:xfrm>
          <a:prstGeom prst="rect">
            <a:avLst/>
          </a:prstGeom>
          <a:ln w="25400">
            <a:solidFill>
              <a:srgbClr val="B8B8B8"/>
            </a:solidFill>
          </a:ln>
        </p:spPr>
        <p:txBody>
          <a:bodyPr/>
          <a:lstStyle>
            <a:lvl1pPr>
              <a:tabLst/>
              <a:defRPr sz="4200">
                <a:solidFill>
                  <a:schemeClr val="accent5"/>
                </a:solidFill>
              </a:defRPr>
            </a:lvl1pPr>
          </a:lstStyle>
          <a:p>
            <a:r>
              <a:t>Exploratory analysis</a:t>
            </a:r>
          </a:p>
        </p:txBody>
      </p:sp>
      <p:sp>
        <p:nvSpPr>
          <p:cNvPr id="214" name="We calculated the Line Plot graph which clearly shows the increase and decrease of crimes in the given year interval 2010-2016. In the following example we can see crimes in Los Angeles in the given year interval 2010-2016:"/>
          <p:cNvSpPr txBox="1">
            <a:spLocks noGrp="1"/>
          </p:cNvSpPr>
          <p:nvPr>
            <p:ph type="body" sz="quarter" idx="4294967295"/>
          </p:nvPr>
        </p:nvSpPr>
        <p:spPr>
          <a:xfrm>
            <a:off x="1790700" y="2755255"/>
            <a:ext cx="10083800" cy="1677492"/>
          </a:xfrm>
          <a:prstGeom prst="rect">
            <a:avLst/>
          </a:prstGeom>
        </p:spPr>
        <p:txBody>
          <a:bodyPr/>
          <a:lstStyle/>
          <a:p>
            <a:pPr marL="348138" indent="-348138" defTabSz="388620">
              <a:buSzPct val="95000"/>
              <a:buChar char="•"/>
              <a:defRPr sz="2550">
                <a:solidFill>
                  <a:schemeClr val="accent1"/>
                </a:solidFill>
                <a:effectLst>
                  <a:outerShdw blurRad="21590" dist="21590" dir="2700000" rotWithShape="0">
                    <a:srgbClr val="FFFFFF">
                      <a:alpha val="50000"/>
                    </a:srgbClr>
                  </a:outerShdw>
                </a:effectLst>
              </a:defRPr>
            </a:pPr>
            <a:r>
              <a:t>We calculated the </a:t>
            </a:r>
            <a:r>
              <a:rPr b="1"/>
              <a:t>Line Plot</a:t>
            </a:r>
            <a:r>
              <a:t> graph which clearly shows the increase and decrease of crimes in the given year interval 2010-2016. In the following example we can see crimes in Los Angeles in the given year interval 2010-2016:</a:t>
            </a:r>
          </a:p>
        </p:txBody>
      </p:sp>
      <p:grpSp>
        <p:nvGrpSpPr>
          <p:cNvPr id="217" name="Galleria immagini"/>
          <p:cNvGrpSpPr/>
          <p:nvPr/>
        </p:nvGrpSpPr>
        <p:grpSpPr>
          <a:xfrm>
            <a:off x="984736" y="5016748"/>
            <a:ext cx="11695728" cy="3232587"/>
            <a:chOff x="0" y="0"/>
            <a:chExt cx="11695727" cy="3232586"/>
          </a:xfrm>
        </p:grpSpPr>
        <p:pic>
          <p:nvPicPr>
            <p:cNvPr id="215" name="Screenshot 2018-06-12 20.21.21.png" descr="Screenshot 2018-06-12 20.21.21.png"/>
            <p:cNvPicPr>
              <a:picLocks noChangeAspect="1"/>
            </p:cNvPicPr>
            <p:nvPr/>
          </p:nvPicPr>
          <p:blipFill>
            <a:blip r:embed="rId2"/>
            <a:srcRect t="2358" b="2358"/>
            <a:stretch>
              <a:fillRect/>
            </a:stretch>
          </p:blipFill>
          <p:spPr>
            <a:xfrm>
              <a:off x="0" y="0"/>
              <a:ext cx="11695728" cy="2838887"/>
            </a:xfrm>
            <a:prstGeom prst="rect">
              <a:avLst/>
            </a:prstGeom>
            <a:ln w="12700" cap="flat">
              <a:noFill/>
              <a:miter lim="400000"/>
            </a:ln>
            <a:effectLst/>
          </p:spPr>
        </p:pic>
        <p:sp>
          <p:nvSpPr>
            <p:cNvPr id="216" name="Rettangolo"/>
            <p:cNvSpPr/>
            <p:nvPr/>
          </p:nvSpPr>
          <p:spPr>
            <a:xfrm>
              <a:off x="0" y="2915086"/>
              <a:ext cx="11695728" cy="3175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6200" tIns="76200" rIns="76200" bIns="76200" numCol="1" anchor="t">
              <a:noAutofit/>
            </a:bodyPr>
            <a:lstStyle>
              <a:lvl1pPr algn="l">
                <a:lnSpc>
                  <a:spcPct val="120000"/>
                </a:lnSpc>
                <a:defRPr sz="1100">
                  <a:solidFill>
                    <a:srgbClr val="5B5854"/>
                  </a:solidFill>
                  <a:latin typeface="Baskerville SemiBold"/>
                  <a:ea typeface="Baskerville SemiBold"/>
                  <a:cs typeface="Baskerville SemiBold"/>
                  <a:sym typeface="Baskerville SemiBold"/>
                </a:defRPr>
              </a:lvl1pPr>
            </a:lstStyle>
            <a:p>
              <a:r>
                <a:t>  </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13"/>
                                        </p:tgtEl>
                                        <p:attrNameLst>
                                          <p:attrName>style.visibility</p:attrName>
                                        </p:attrNameLst>
                                      </p:cBhvr>
                                      <p:to>
                                        <p:strVal val="visible"/>
                                      </p:to>
                                    </p:set>
                                    <p:anim calcmode="lin" valueType="num">
                                      <p:cBhvr>
                                        <p:cTn id="7" dur="1000" fill="hold"/>
                                        <p:tgtEl>
                                          <p:spTgt spid="213"/>
                                        </p:tgtEl>
                                        <p:attrNameLst>
                                          <p:attrName>ppt_x</p:attrName>
                                        </p:attrNameLst>
                                      </p:cBhvr>
                                      <p:tavLst>
                                        <p:tav tm="0">
                                          <p:val>
                                            <p:strVal val="0-#ppt_w/2"/>
                                          </p:val>
                                        </p:tav>
                                        <p:tav tm="100000">
                                          <p:val>
                                            <p:strVal val="#ppt_x"/>
                                          </p:val>
                                        </p:tav>
                                      </p:tavLst>
                                    </p:anim>
                                    <p:anim calcmode="lin" valueType="num">
                                      <p:cBhvr>
                                        <p:cTn id="8" dur="1000" fill="hold"/>
                                        <p:tgtEl>
                                          <p:spTgt spid="2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2" nodeType="clickEffect">
                                  <p:stCondLst>
                                    <p:cond delay="0"/>
                                  </p:stCondLst>
                                  <p:iterate>
                                    <p:tmAbs val="0"/>
                                  </p:iterate>
                                  <p:childTnLst>
                                    <p:set>
                                      <p:cBhvr>
                                        <p:cTn id="12" fill="hold"/>
                                        <p:tgtEl>
                                          <p:spTgt spid="214"/>
                                        </p:tgtEl>
                                        <p:attrNameLst>
                                          <p:attrName>style.visibility</p:attrName>
                                        </p:attrNameLst>
                                      </p:cBhvr>
                                      <p:to>
                                        <p:strVal val="visible"/>
                                      </p:to>
                                    </p:set>
                                    <p:animEffect transition="in" filter="box(out)">
                                      <p:cBhvr>
                                        <p:cTn id="13" dur="1000"/>
                                        <p:tgtEl>
                                          <p:spTgt spid="214"/>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3" nodeType="clickEffect">
                                  <p:stCondLst>
                                    <p:cond delay="0"/>
                                  </p:stCondLst>
                                  <p:iterate>
                                    <p:tmAbs val="0"/>
                                  </p:iterate>
                                  <p:childTnLst>
                                    <p:set>
                                      <p:cBhvr>
                                        <p:cTn id="17" fill="hold"/>
                                        <p:tgtEl>
                                          <p:spTgt spid="217"/>
                                        </p:tgtEl>
                                        <p:attrNameLst>
                                          <p:attrName>style.visibility</p:attrName>
                                        </p:attrNameLst>
                                      </p:cBhvr>
                                      <p:to>
                                        <p:strVal val="visible"/>
                                      </p:to>
                                    </p:set>
                                    <p:animEffect transition="in" filter="box(out)">
                                      <p:cBhvr>
                                        <p:cTn id="18" dur="10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1" animBg="1" advAuto="0"/>
      <p:bldP spid="214" grpId="2" animBg="1" advAuto="0"/>
      <p:bldP spid="217" grpId="3"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Unsupervised learning"/>
          <p:cNvSpPr txBox="1">
            <a:spLocks noGrp="1"/>
          </p:cNvSpPr>
          <p:nvPr>
            <p:ph type="title"/>
          </p:nvPr>
        </p:nvSpPr>
        <p:spPr>
          <a:xfrm>
            <a:off x="2044700" y="1031081"/>
            <a:ext cx="9575800" cy="1381473"/>
          </a:xfrm>
          <a:prstGeom prst="rect">
            <a:avLst/>
          </a:prstGeom>
          <a:ln w="25400">
            <a:solidFill>
              <a:srgbClr val="B8B8B8"/>
            </a:solidFill>
          </a:ln>
        </p:spPr>
        <p:txBody>
          <a:bodyPr/>
          <a:lstStyle>
            <a:lvl1pPr>
              <a:tabLst/>
              <a:defRPr sz="4200">
                <a:solidFill>
                  <a:schemeClr val="accent5"/>
                </a:solidFill>
              </a:defRPr>
            </a:lvl1pPr>
          </a:lstStyle>
          <a:p>
            <a:r>
              <a:t>Unsupervised learning</a:t>
            </a:r>
          </a:p>
        </p:txBody>
      </p:sp>
      <p:sp>
        <p:nvSpPr>
          <p:cNvPr id="220" name="For unsupervised learning we used the K-Means clustering algorithm."/>
          <p:cNvSpPr txBox="1">
            <a:spLocks noGrp="1"/>
          </p:cNvSpPr>
          <p:nvPr>
            <p:ph type="body" sz="quarter" idx="4294967295"/>
          </p:nvPr>
        </p:nvSpPr>
        <p:spPr>
          <a:xfrm>
            <a:off x="1742975" y="2858864"/>
            <a:ext cx="10001450" cy="1025129"/>
          </a:xfrm>
          <a:prstGeom prst="rect">
            <a:avLst/>
          </a:prstGeom>
        </p:spPr>
        <p:txBody>
          <a:bodyPr/>
          <a:lstStyle/>
          <a:p>
            <a:pPr indent="298322" algn="l" defTabSz="397763">
              <a:lnSpc>
                <a:spcPct val="150000"/>
              </a:lnSpc>
              <a:defRPr sz="2610">
                <a:solidFill>
                  <a:srgbClr val="000000"/>
                </a:solidFill>
                <a:effectLst/>
                <a:latin typeface="Baskerville"/>
                <a:ea typeface="Baskerville"/>
                <a:cs typeface="Baskerville"/>
                <a:sym typeface="Baskerville"/>
              </a:defRPr>
            </a:pPr>
            <a:r>
              <a:t>For unsupervised learning we used the </a:t>
            </a:r>
            <a:r>
              <a:rPr>
                <a:solidFill>
                  <a:schemeClr val="accent4">
                    <a:hueOff val="-38747"/>
                    <a:satOff val="12970"/>
                    <a:lumOff val="7058"/>
                  </a:schemeClr>
                </a:solidFill>
              </a:rPr>
              <a:t>K-Means</a:t>
            </a:r>
            <a:r>
              <a:t> clustering algorithm.</a:t>
            </a:r>
          </a:p>
        </p:txBody>
      </p:sp>
      <p:sp>
        <p:nvSpPr>
          <p:cNvPr id="221" name="Purpose : belongs to the family of moving centroid algorithms, i.e. at every iteration the center (or centroid) of the cluster moves slightly to minimize the objective function."/>
          <p:cNvSpPr txBox="1"/>
          <p:nvPr/>
        </p:nvSpPr>
        <p:spPr>
          <a:xfrm>
            <a:off x="1831875" y="3965004"/>
            <a:ext cx="10001450" cy="182359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indent="246888" algn="l" defTabSz="329184">
              <a:lnSpc>
                <a:spcPct val="150000"/>
              </a:lnSpc>
              <a:defRPr sz="2160">
                <a:solidFill>
                  <a:srgbClr val="000000"/>
                </a:solidFill>
                <a:latin typeface="Baskerville"/>
                <a:ea typeface="Baskerville"/>
                <a:cs typeface="Baskerville"/>
                <a:sym typeface="Baskerville"/>
              </a:defRPr>
            </a:pPr>
            <a:r>
              <a:rPr b="1"/>
              <a:t>Purpose :</a:t>
            </a:r>
            <a:r>
              <a:t> belongs to the family of moving centroid algorithms, i.e. at </a:t>
            </a:r>
            <a:r>
              <a:rPr>
                <a:solidFill>
                  <a:schemeClr val="accent4"/>
                </a:solidFill>
              </a:rPr>
              <a:t>every iteration</a:t>
            </a:r>
            <a:r>
              <a:t> the </a:t>
            </a:r>
            <a:r>
              <a:rPr>
                <a:solidFill>
                  <a:schemeClr val="accent4"/>
                </a:solidFill>
              </a:rPr>
              <a:t>center</a:t>
            </a:r>
            <a:r>
              <a:t> (or centroid) of the cluster </a:t>
            </a:r>
            <a:r>
              <a:rPr>
                <a:solidFill>
                  <a:schemeClr val="accent4"/>
                </a:solidFill>
              </a:rPr>
              <a:t>moves</a:t>
            </a:r>
            <a:r>
              <a:t> slightly </a:t>
            </a:r>
            <a:r>
              <a:rPr>
                <a:solidFill>
                  <a:schemeClr val="accent4"/>
                </a:solidFill>
              </a:rPr>
              <a:t>to minimize</a:t>
            </a:r>
            <a:r>
              <a:t> the objective function.</a:t>
            </a:r>
          </a:p>
          <a:p>
            <a:pPr indent="246888" algn="l" defTabSz="329184">
              <a:lnSpc>
                <a:spcPct val="150000"/>
              </a:lnSpc>
              <a:defRPr sz="2160">
                <a:solidFill>
                  <a:srgbClr val="000000"/>
                </a:solidFill>
                <a:latin typeface="Baskerville"/>
                <a:ea typeface="Baskerville"/>
                <a:cs typeface="Baskerville"/>
                <a:sym typeface="Baskerville"/>
              </a:defRPr>
            </a:pPr>
            <a:endParaRPr/>
          </a:p>
        </p:txBody>
      </p:sp>
      <p:sp>
        <p:nvSpPr>
          <p:cNvPr id="222" name="Results: this clustering could be used, in a more specific study, to :…"/>
          <p:cNvSpPr txBox="1"/>
          <p:nvPr/>
        </p:nvSpPr>
        <p:spPr>
          <a:xfrm>
            <a:off x="2067768" y="5712519"/>
            <a:ext cx="9351864" cy="306953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indent="270890" algn="l" defTabSz="361188">
              <a:lnSpc>
                <a:spcPct val="150000"/>
              </a:lnSpc>
              <a:defRPr sz="2370">
                <a:solidFill>
                  <a:srgbClr val="000000"/>
                </a:solidFill>
                <a:latin typeface="Baskerville"/>
                <a:ea typeface="Baskerville"/>
                <a:cs typeface="Baskerville"/>
                <a:sym typeface="Baskerville"/>
              </a:defRPr>
            </a:pPr>
            <a:r>
              <a:rPr b="1"/>
              <a:t>Results:</a:t>
            </a:r>
            <a:r>
              <a:t> this clustering could be used, in a more specific study, to :</a:t>
            </a:r>
          </a:p>
          <a:p>
            <a:pPr marL="594455" indent="-323564" algn="l" defTabSz="361188">
              <a:lnSpc>
                <a:spcPct val="150000"/>
              </a:lnSpc>
              <a:buSzPct val="95000"/>
              <a:buChar char="•"/>
              <a:defRPr sz="2370">
                <a:solidFill>
                  <a:srgbClr val="000000"/>
                </a:solidFill>
                <a:latin typeface="Baskerville"/>
                <a:ea typeface="Baskerville"/>
                <a:cs typeface="Baskerville"/>
                <a:sym typeface="Baskerville"/>
              </a:defRPr>
            </a:pPr>
            <a:r>
              <a:t>understand how to arrange the </a:t>
            </a:r>
            <a:r>
              <a:rPr>
                <a:solidFill>
                  <a:schemeClr val="accent4">
                    <a:hueOff val="-38747"/>
                    <a:satOff val="12970"/>
                    <a:lumOff val="7058"/>
                  </a:schemeClr>
                </a:solidFill>
              </a:rPr>
              <a:t>police</a:t>
            </a:r>
            <a:r>
              <a:t> patrols in the city, </a:t>
            </a:r>
          </a:p>
          <a:p>
            <a:pPr marL="594455" indent="-323564" algn="l" defTabSz="361188">
              <a:lnSpc>
                <a:spcPct val="150000"/>
              </a:lnSpc>
              <a:buSzPct val="95000"/>
              <a:buChar char="•"/>
              <a:defRPr sz="2370">
                <a:solidFill>
                  <a:srgbClr val="000000"/>
                </a:solidFill>
                <a:latin typeface="Baskerville"/>
                <a:ea typeface="Baskerville"/>
                <a:cs typeface="Baskerville"/>
                <a:sym typeface="Baskerville"/>
              </a:defRPr>
            </a:pPr>
            <a:r>
              <a:t>to </a:t>
            </a:r>
            <a:r>
              <a:rPr>
                <a:solidFill>
                  <a:schemeClr val="accent4">
                    <a:hueOff val="-38747"/>
                    <a:satOff val="12970"/>
                    <a:lumOff val="7058"/>
                  </a:schemeClr>
                </a:solidFill>
              </a:rPr>
              <a:t>organize</a:t>
            </a:r>
            <a:r>
              <a:t> the </a:t>
            </a:r>
            <a:r>
              <a:rPr>
                <a:solidFill>
                  <a:schemeClr val="accent4">
                    <a:hueOff val="-38747"/>
                    <a:satOff val="12970"/>
                    <a:lumOff val="7058"/>
                  </a:schemeClr>
                </a:solidFill>
              </a:rPr>
              <a:t>streets</a:t>
            </a:r>
            <a:r>
              <a:t> more subject to certain crimes in order to control those who attend them,</a:t>
            </a:r>
          </a:p>
          <a:p>
            <a:pPr marL="594455" indent="-323564" algn="l" defTabSz="361188">
              <a:lnSpc>
                <a:spcPct val="150000"/>
              </a:lnSpc>
              <a:buSzPct val="95000"/>
              <a:buChar char="•"/>
              <a:defRPr sz="2370">
                <a:solidFill>
                  <a:srgbClr val="000000"/>
                </a:solidFill>
                <a:latin typeface="Baskerville"/>
                <a:ea typeface="Baskerville"/>
                <a:cs typeface="Baskerville"/>
                <a:sym typeface="Baskerville"/>
              </a:defRPr>
            </a:pPr>
            <a:r>
              <a:rPr>
                <a:solidFill>
                  <a:schemeClr val="accent4">
                    <a:hueOff val="-38747"/>
                    <a:satOff val="12970"/>
                    <a:lumOff val="7058"/>
                  </a:schemeClr>
                </a:solidFill>
              </a:rPr>
              <a:t>preventing</a:t>
            </a:r>
            <a:r>
              <a:t> crime,</a:t>
            </a:r>
          </a:p>
          <a:p>
            <a:pPr marL="594455" indent="-323564" algn="l" defTabSz="361188">
              <a:lnSpc>
                <a:spcPct val="150000"/>
              </a:lnSpc>
              <a:buSzPct val="95000"/>
              <a:buChar char="•"/>
              <a:defRPr sz="2370">
                <a:solidFill>
                  <a:srgbClr val="000000"/>
                </a:solidFill>
                <a:latin typeface="Baskerville"/>
                <a:ea typeface="Baskerville"/>
                <a:cs typeface="Baskerville"/>
                <a:sym typeface="Baskerville"/>
              </a:defRPr>
            </a:pPr>
            <a:r>
              <a:rPr>
                <a:solidFill>
                  <a:schemeClr val="accent4">
                    <a:hueOff val="-38747"/>
                    <a:satOff val="12970"/>
                    <a:lumOff val="7058"/>
                  </a:schemeClr>
                </a:solidFill>
              </a:rPr>
              <a:t>limiting</a:t>
            </a:r>
            <a:r>
              <a:t> the damage of crimes.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19"/>
                                        </p:tgtEl>
                                        <p:attrNameLst>
                                          <p:attrName>style.visibility</p:attrName>
                                        </p:attrNameLst>
                                      </p:cBhvr>
                                      <p:to>
                                        <p:strVal val="visible"/>
                                      </p:to>
                                    </p:set>
                                    <p:anim calcmode="lin" valueType="num">
                                      <p:cBhvr>
                                        <p:cTn id="7" dur="1000" fill="hold"/>
                                        <p:tgtEl>
                                          <p:spTgt spid="219"/>
                                        </p:tgtEl>
                                        <p:attrNameLst>
                                          <p:attrName>ppt_x</p:attrName>
                                        </p:attrNameLst>
                                      </p:cBhvr>
                                      <p:tavLst>
                                        <p:tav tm="0">
                                          <p:val>
                                            <p:strVal val="0-#ppt_w/2"/>
                                          </p:val>
                                        </p:tav>
                                        <p:tav tm="100000">
                                          <p:val>
                                            <p:strVal val="#ppt_x"/>
                                          </p:val>
                                        </p:tav>
                                      </p:tavLst>
                                    </p:anim>
                                    <p:anim calcmode="lin" valueType="num">
                                      <p:cBhvr>
                                        <p:cTn id="8" dur="1000" fill="hold"/>
                                        <p:tgtEl>
                                          <p:spTgt spid="2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2" nodeType="clickEffect">
                                  <p:stCondLst>
                                    <p:cond delay="0"/>
                                  </p:stCondLst>
                                  <p:iterate>
                                    <p:tmAbs val="0"/>
                                  </p:iterate>
                                  <p:childTnLst>
                                    <p:set>
                                      <p:cBhvr>
                                        <p:cTn id="12" fill="hold"/>
                                        <p:tgtEl>
                                          <p:spTgt spid="220"/>
                                        </p:tgtEl>
                                        <p:attrNameLst>
                                          <p:attrName>style.visibility</p:attrName>
                                        </p:attrNameLst>
                                      </p:cBhvr>
                                      <p:to>
                                        <p:strVal val="visible"/>
                                      </p:to>
                                    </p:set>
                                    <p:animEffect transition="in" filter="box(out)">
                                      <p:cBhvr>
                                        <p:cTn id="13" dur="1000"/>
                                        <p:tgtEl>
                                          <p:spTgt spid="220"/>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3" nodeType="clickEffect">
                                  <p:stCondLst>
                                    <p:cond delay="0"/>
                                  </p:stCondLst>
                                  <p:iterate>
                                    <p:tmAbs val="0"/>
                                  </p:iterate>
                                  <p:childTnLst>
                                    <p:set>
                                      <p:cBhvr>
                                        <p:cTn id="17" fill="hold"/>
                                        <p:tgtEl>
                                          <p:spTgt spid="221"/>
                                        </p:tgtEl>
                                        <p:attrNameLst>
                                          <p:attrName>style.visibility</p:attrName>
                                        </p:attrNameLst>
                                      </p:cBhvr>
                                      <p:to>
                                        <p:strVal val="visible"/>
                                      </p:to>
                                    </p:set>
                                    <p:animEffect transition="in" filter="box(out)">
                                      <p:cBhvr>
                                        <p:cTn id="18" dur="1000"/>
                                        <p:tgtEl>
                                          <p:spTgt spid="221"/>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32" fill="hold" grpId="4" nodeType="clickEffect">
                                  <p:stCondLst>
                                    <p:cond delay="0"/>
                                  </p:stCondLst>
                                  <p:iterate>
                                    <p:tmAbs val="0"/>
                                  </p:iterate>
                                  <p:childTnLst>
                                    <p:set>
                                      <p:cBhvr>
                                        <p:cTn id="22" fill="hold"/>
                                        <p:tgtEl>
                                          <p:spTgt spid="222"/>
                                        </p:tgtEl>
                                        <p:attrNameLst>
                                          <p:attrName>style.visibility</p:attrName>
                                        </p:attrNameLst>
                                      </p:cBhvr>
                                      <p:to>
                                        <p:strVal val="visible"/>
                                      </p:to>
                                    </p:set>
                                    <p:animEffect transition="in" filter="box(out)">
                                      <p:cBhvr>
                                        <p:cTn id="23" dur="10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1" animBg="1" advAuto="0"/>
      <p:bldP spid="220" grpId="2" animBg="1" advAuto="0"/>
      <p:bldP spid="221" grpId="3" animBg="1" advAuto="0"/>
      <p:bldP spid="222" grpId="4"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upervised learning"/>
          <p:cNvSpPr txBox="1">
            <a:spLocks noGrp="1"/>
          </p:cNvSpPr>
          <p:nvPr>
            <p:ph type="title"/>
          </p:nvPr>
        </p:nvSpPr>
        <p:spPr>
          <a:xfrm>
            <a:off x="2044700" y="1031081"/>
            <a:ext cx="9575800" cy="1381473"/>
          </a:xfrm>
          <a:prstGeom prst="rect">
            <a:avLst/>
          </a:prstGeom>
          <a:ln w="25400">
            <a:solidFill>
              <a:srgbClr val="B8B8B8"/>
            </a:solidFill>
          </a:ln>
        </p:spPr>
        <p:txBody>
          <a:bodyPr/>
          <a:lstStyle>
            <a:lvl1pPr>
              <a:tabLst/>
              <a:defRPr sz="4200">
                <a:solidFill>
                  <a:schemeClr val="accent5"/>
                </a:solidFill>
              </a:defRPr>
            </a:lvl1pPr>
          </a:lstStyle>
          <a:p>
            <a:r>
              <a:t>Supervised learning</a:t>
            </a:r>
          </a:p>
        </p:txBody>
      </p:sp>
      <p:sp>
        <p:nvSpPr>
          <p:cNvPr id="225" name="Regression analysis is a form of predictive modelling technique which investigates the relationship between a dependent (target) and independent variable (s) (predictor). This technique is used for forecasting, time series modelling and finding the causal effect relationship between the variables."/>
          <p:cNvSpPr txBox="1">
            <a:spLocks noGrp="1"/>
          </p:cNvSpPr>
          <p:nvPr>
            <p:ph type="body" sz="quarter" idx="4294967295"/>
          </p:nvPr>
        </p:nvSpPr>
        <p:spPr>
          <a:xfrm>
            <a:off x="1835819" y="2910333"/>
            <a:ext cx="10216010" cy="1849588"/>
          </a:xfrm>
          <a:prstGeom prst="rect">
            <a:avLst/>
          </a:prstGeom>
        </p:spPr>
        <p:txBody>
          <a:bodyPr/>
          <a:lstStyle/>
          <a:p>
            <a:pPr indent="216027" algn="l" defTabSz="288036">
              <a:lnSpc>
                <a:spcPct val="150000"/>
              </a:lnSpc>
              <a:defRPr sz="1890">
                <a:solidFill>
                  <a:srgbClr val="000000"/>
                </a:solidFill>
                <a:effectLst/>
                <a:latin typeface="Baskerville"/>
                <a:ea typeface="Baskerville"/>
                <a:cs typeface="Baskerville"/>
                <a:sym typeface="Baskerville"/>
              </a:defRPr>
            </a:pPr>
            <a:r>
              <a:t> </a:t>
            </a:r>
            <a:r>
              <a:rPr b="1"/>
              <a:t>Regression</a:t>
            </a:r>
            <a:r>
              <a:t> analysis is a form of </a:t>
            </a:r>
            <a:r>
              <a:rPr>
                <a:solidFill>
                  <a:schemeClr val="accent4">
                    <a:hueOff val="-38747"/>
                    <a:satOff val="12970"/>
                    <a:lumOff val="7058"/>
                  </a:schemeClr>
                </a:solidFill>
              </a:rPr>
              <a:t>predictive modelling</a:t>
            </a:r>
            <a:r>
              <a:t> technique which investigates the </a:t>
            </a:r>
            <a:r>
              <a:rPr>
                <a:solidFill>
                  <a:schemeClr val="accent4">
                    <a:hueOff val="-38747"/>
                    <a:satOff val="12970"/>
                    <a:lumOff val="7058"/>
                  </a:schemeClr>
                </a:solidFill>
              </a:rPr>
              <a:t>relationship</a:t>
            </a:r>
            <a:r>
              <a:t> between a </a:t>
            </a:r>
            <a:r>
              <a:rPr>
                <a:solidFill>
                  <a:schemeClr val="accent4">
                    <a:hueOff val="-38747"/>
                    <a:satOff val="12970"/>
                    <a:lumOff val="7058"/>
                  </a:schemeClr>
                </a:solidFill>
              </a:rPr>
              <a:t>dependent</a:t>
            </a:r>
            <a:r>
              <a:t> (target) and independent </a:t>
            </a:r>
            <a:r>
              <a:rPr>
                <a:solidFill>
                  <a:schemeClr val="accent4">
                    <a:hueOff val="-38747"/>
                    <a:satOff val="12970"/>
                    <a:lumOff val="7058"/>
                  </a:schemeClr>
                </a:solidFill>
              </a:rPr>
              <a:t>variable</a:t>
            </a:r>
            <a:r>
              <a:t> (s) (predictor). This technique is used for forecasting, time series modelling and finding the causal effect relationship between the variables.</a:t>
            </a:r>
          </a:p>
        </p:txBody>
      </p:sp>
      <p:sp>
        <p:nvSpPr>
          <p:cNvPr id="226" name="For this, to predict crime in 2017, we applied various algorithm such as Regression algorithms, Regression Tree, Big Random Forest, Random Forest and Bagging."/>
          <p:cNvSpPr txBox="1"/>
          <p:nvPr/>
        </p:nvSpPr>
        <p:spPr>
          <a:xfrm>
            <a:off x="2024806" y="4330303"/>
            <a:ext cx="9182746" cy="10929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indent="195452" defTabSz="260604">
              <a:lnSpc>
                <a:spcPct val="150000"/>
              </a:lnSpc>
              <a:defRPr sz="1710">
                <a:solidFill>
                  <a:srgbClr val="000000"/>
                </a:solidFill>
                <a:latin typeface="Baskerville"/>
                <a:ea typeface="Baskerville"/>
                <a:cs typeface="Baskerville"/>
                <a:sym typeface="Baskerville"/>
              </a:defRPr>
            </a:pPr>
            <a:r>
              <a:t>For this, to predict crime in 2017, we applied </a:t>
            </a:r>
            <a:r>
              <a:rPr>
                <a:solidFill>
                  <a:schemeClr val="accent4"/>
                </a:solidFill>
              </a:rPr>
              <a:t>various algorithm</a:t>
            </a:r>
            <a:r>
              <a:t> such as Regression algorithms, Regression Tree, Big Random Forest, Random Forest and Bagging.</a:t>
            </a:r>
          </a:p>
        </p:txBody>
      </p:sp>
      <p:sp>
        <p:nvSpPr>
          <p:cNvPr id="227" name="As we have previously mentioned, we compared the results of our prediction with the prediction made by the FBI and we have had the following results:"/>
          <p:cNvSpPr txBox="1"/>
          <p:nvPr/>
        </p:nvSpPr>
        <p:spPr>
          <a:xfrm>
            <a:off x="1597124" y="5245000"/>
            <a:ext cx="10038110" cy="10929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indent="195452" defTabSz="260604">
              <a:lnSpc>
                <a:spcPct val="150000"/>
              </a:lnSpc>
              <a:defRPr sz="1710">
                <a:solidFill>
                  <a:srgbClr val="000000"/>
                </a:solidFill>
                <a:latin typeface="Baskerville"/>
                <a:ea typeface="Baskerville"/>
                <a:cs typeface="Baskerville"/>
                <a:sym typeface="Baskerville"/>
              </a:defRPr>
            </a:pPr>
            <a:r>
              <a:t>As we have previously mentioned, we </a:t>
            </a:r>
            <a:r>
              <a:rPr>
                <a:solidFill>
                  <a:schemeClr val="accent4">
                    <a:hueOff val="-38747"/>
                    <a:satOff val="12970"/>
                    <a:lumOff val="7058"/>
                  </a:schemeClr>
                </a:solidFill>
              </a:rPr>
              <a:t>compared</a:t>
            </a:r>
            <a:r>
              <a:t> the results of our prediction with the prediction made by the </a:t>
            </a:r>
            <a:r>
              <a:rPr>
                <a:solidFill>
                  <a:schemeClr val="accent4">
                    <a:hueOff val="-38747"/>
                    <a:satOff val="12970"/>
                    <a:lumOff val="7058"/>
                  </a:schemeClr>
                </a:solidFill>
              </a:rPr>
              <a:t>FBI</a:t>
            </a:r>
            <a:r>
              <a:t> and we have had the following results:</a:t>
            </a:r>
          </a:p>
        </p:txBody>
      </p:sp>
      <p:grpSp>
        <p:nvGrpSpPr>
          <p:cNvPr id="230" name="Galleria immagini"/>
          <p:cNvGrpSpPr/>
          <p:nvPr/>
        </p:nvGrpSpPr>
        <p:grpSpPr>
          <a:xfrm>
            <a:off x="1724595" y="6242704"/>
            <a:ext cx="10438458" cy="3385127"/>
            <a:chOff x="0" y="0"/>
            <a:chExt cx="10438457" cy="3385125"/>
          </a:xfrm>
        </p:grpSpPr>
        <p:pic>
          <p:nvPicPr>
            <p:cNvPr id="228" name="Screenshot 2018-06-12 21.29.37.png" descr="Screenshot 2018-06-12 21.29.37.png"/>
            <p:cNvPicPr>
              <a:picLocks noChangeAspect="1"/>
            </p:cNvPicPr>
            <p:nvPr/>
          </p:nvPicPr>
          <p:blipFill>
            <a:blip r:embed="rId2"/>
            <a:srcRect t="1610" b="1610"/>
            <a:stretch>
              <a:fillRect/>
            </a:stretch>
          </p:blipFill>
          <p:spPr>
            <a:xfrm>
              <a:off x="0" y="0"/>
              <a:ext cx="10438458" cy="2991426"/>
            </a:xfrm>
            <a:prstGeom prst="rect">
              <a:avLst/>
            </a:prstGeom>
            <a:ln w="12700" cap="flat">
              <a:noFill/>
              <a:miter lim="400000"/>
            </a:ln>
            <a:effectLst/>
          </p:spPr>
        </p:pic>
        <p:sp>
          <p:nvSpPr>
            <p:cNvPr id="229" name="Rettangolo"/>
            <p:cNvSpPr/>
            <p:nvPr/>
          </p:nvSpPr>
          <p:spPr>
            <a:xfrm>
              <a:off x="0" y="3067625"/>
              <a:ext cx="10438458" cy="3175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6200" tIns="76200" rIns="76200" bIns="76200" numCol="1" anchor="t">
              <a:noAutofit/>
            </a:bodyPr>
            <a:lstStyle>
              <a:lvl1pPr algn="l">
                <a:lnSpc>
                  <a:spcPct val="120000"/>
                </a:lnSpc>
                <a:defRPr sz="1100">
                  <a:solidFill>
                    <a:srgbClr val="5B5854"/>
                  </a:solidFill>
                  <a:latin typeface="Baskerville SemiBold"/>
                  <a:ea typeface="Baskerville SemiBold"/>
                  <a:cs typeface="Baskerville SemiBold"/>
                  <a:sym typeface="Baskerville SemiBold"/>
                </a:defRPr>
              </a:lvl1pPr>
            </a:lstStyle>
            <a:p>
              <a:r>
                <a:t>  </a:t>
              </a: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24"/>
                                        </p:tgtEl>
                                        <p:attrNameLst>
                                          <p:attrName>style.visibility</p:attrName>
                                        </p:attrNameLst>
                                      </p:cBhvr>
                                      <p:to>
                                        <p:strVal val="visible"/>
                                      </p:to>
                                    </p:set>
                                    <p:anim calcmode="lin" valueType="num">
                                      <p:cBhvr>
                                        <p:cTn id="7" dur="1000" fill="hold"/>
                                        <p:tgtEl>
                                          <p:spTgt spid="224"/>
                                        </p:tgtEl>
                                        <p:attrNameLst>
                                          <p:attrName>ppt_x</p:attrName>
                                        </p:attrNameLst>
                                      </p:cBhvr>
                                      <p:tavLst>
                                        <p:tav tm="0">
                                          <p:val>
                                            <p:strVal val="0-#ppt_w/2"/>
                                          </p:val>
                                        </p:tav>
                                        <p:tav tm="100000">
                                          <p:val>
                                            <p:strVal val="#ppt_x"/>
                                          </p:val>
                                        </p:tav>
                                      </p:tavLst>
                                    </p:anim>
                                    <p:anim calcmode="lin" valueType="num">
                                      <p:cBhvr>
                                        <p:cTn id="8" dur="1000" fill="hold"/>
                                        <p:tgtEl>
                                          <p:spTgt spid="2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2" nodeType="clickEffect">
                                  <p:stCondLst>
                                    <p:cond delay="0"/>
                                  </p:stCondLst>
                                  <p:iterate>
                                    <p:tmAbs val="0"/>
                                  </p:iterate>
                                  <p:childTnLst>
                                    <p:set>
                                      <p:cBhvr>
                                        <p:cTn id="12" fill="hold"/>
                                        <p:tgtEl>
                                          <p:spTgt spid="225"/>
                                        </p:tgtEl>
                                        <p:attrNameLst>
                                          <p:attrName>style.visibility</p:attrName>
                                        </p:attrNameLst>
                                      </p:cBhvr>
                                      <p:to>
                                        <p:strVal val="visible"/>
                                      </p:to>
                                    </p:set>
                                    <p:animEffect transition="in" filter="box(out)">
                                      <p:cBhvr>
                                        <p:cTn id="13" dur="1000"/>
                                        <p:tgtEl>
                                          <p:spTgt spid="225"/>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3" nodeType="clickEffect">
                                  <p:stCondLst>
                                    <p:cond delay="0"/>
                                  </p:stCondLst>
                                  <p:iterate>
                                    <p:tmAbs val="0"/>
                                  </p:iterate>
                                  <p:childTnLst>
                                    <p:set>
                                      <p:cBhvr>
                                        <p:cTn id="17" fill="hold"/>
                                        <p:tgtEl>
                                          <p:spTgt spid="226"/>
                                        </p:tgtEl>
                                        <p:attrNameLst>
                                          <p:attrName>style.visibility</p:attrName>
                                        </p:attrNameLst>
                                      </p:cBhvr>
                                      <p:to>
                                        <p:strVal val="visible"/>
                                      </p:to>
                                    </p:set>
                                    <p:animEffect transition="in" filter="box(out)">
                                      <p:cBhvr>
                                        <p:cTn id="18" dur="1000"/>
                                        <p:tgtEl>
                                          <p:spTgt spid="226"/>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32" fill="hold" grpId="4" nodeType="clickEffect">
                                  <p:stCondLst>
                                    <p:cond delay="0"/>
                                  </p:stCondLst>
                                  <p:iterate>
                                    <p:tmAbs val="0"/>
                                  </p:iterate>
                                  <p:childTnLst>
                                    <p:set>
                                      <p:cBhvr>
                                        <p:cTn id="22" fill="hold"/>
                                        <p:tgtEl>
                                          <p:spTgt spid="227"/>
                                        </p:tgtEl>
                                        <p:attrNameLst>
                                          <p:attrName>style.visibility</p:attrName>
                                        </p:attrNameLst>
                                      </p:cBhvr>
                                      <p:to>
                                        <p:strVal val="visible"/>
                                      </p:to>
                                    </p:set>
                                    <p:animEffect transition="in" filter="box(out)">
                                      <p:cBhvr>
                                        <p:cTn id="23" dur="1000"/>
                                        <p:tgtEl>
                                          <p:spTgt spid="227"/>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32" fill="hold" grpId="5" nodeType="clickEffect">
                                  <p:stCondLst>
                                    <p:cond delay="0"/>
                                  </p:stCondLst>
                                  <p:iterate>
                                    <p:tmAbs val="0"/>
                                  </p:iterate>
                                  <p:childTnLst>
                                    <p:set>
                                      <p:cBhvr>
                                        <p:cTn id="27" fill="hold"/>
                                        <p:tgtEl>
                                          <p:spTgt spid="230"/>
                                        </p:tgtEl>
                                        <p:attrNameLst>
                                          <p:attrName>style.visibility</p:attrName>
                                        </p:attrNameLst>
                                      </p:cBhvr>
                                      <p:to>
                                        <p:strVal val="visible"/>
                                      </p:to>
                                    </p:set>
                                    <p:animEffect transition="in" filter="box(out)">
                                      <p:cBhvr>
                                        <p:cTn id="28" dur="10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1" animBg="1" advAuto="0"/>
      <p:bldP spid="225" grpId="2" animBg="1" advAuto="0"/>
      <p:bldP spid="226" grpId="3" animBg="1" advAuto="0"/>
      <p:bldP spid="227" grpId="4" animBg="1" advAuto="0"/>
      <p:bldP spid="230" grpId="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upervised learning"/>
          <p:cNvSpPr txBox="1">
            <a:spLocks noGrp="1"/>
          </p:cNvSpPr>
          <p:nvPr>
            <p:ph type="title"/>
          </p:nvPr>
        </p:nvSpPr>
        <p:spPr>
          <a:xfrm>
            <a:off x="2044700" y="1031081"/>
            <a:ext cx="9575800" cy="1381473"/>
          </a:xfrm>
          <a:prstGeom prst="rect">
            <a:avLst/>
          </a:prstGeom>
          <a:ln w="25400">
            <a:solidFill>
              <a:srgbClr val="B8B8B8"/>
            </a:solidFill>
          </a:ln>
        </p:spPr>
        <p:txBody>
          <a:bodyPr/>
          <a:lstStyle>
            <a:lvl1pPr>
              <a:tabLst/>
              <a:defRPr sz="4200">
                <a:solidFill>
                  <a:schemeClr val="accent5"/>
                </a:solidFill>
              </a:defRPr>
            </a:lvl1pPr>
          </a:lstStyle>
          <a:p>
            <a:r>
              <a:t>Supervised learning</a:t>
            </a:r>
          </a:p>
        </p:txBody>
      </p:sp>
      <p:sp>
        <p:nvSpPr>
          <p:cNvPr id="233" name="Instead this is an example of result of the comparison of the real data concerning the crimes in 2017 in Los Angeles vs the prediction made by us for 2017."/>
          <p:cNvSpPr txBox="1"/>
          <p:nvPr/>
        </p:nvSpPr>
        <p:spPr>
          <a:xfrm>
            <a:off x="1813545" y="2857400"/>
            <a:ext cx="10038110" cy="225152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indent="342900">
              <a:lnSpc>
                <a:spcPct val="150000"/>
              </a:lnSpc>
              <a:defRPr>
                <a:solidFill>
                  <a:srgbClr val="000000"/>
                </a:solidFill>
                <a:latin typeface="Baskerville"/>
                <a:ea typeface="Baskerville"/>
                <a:cs typeface="Baskerville"/>
                <a:sym typeface="Baskerville"/>
              </a:defRPr>
            </a:pPr>
            <a:r>
              <a:t>Instead this is an example of result of the comparison of the </a:t>
            </a:r>
            <a:r>
              <a:rPr>
                <a:solidFill>
                  <a:schemeClr val="accent4"/>
                </a:solidFill>
              </a:rPr>
              <a:t>real data</a:t>
            </a:r>
            <a:r>
              <a:t> concerning the crimes in 2017 in Los Angeles vs the prediction made by us for 2017.</a:t>
            </a:r>
          </a:p>
        </p:txBody>
      </p:sp>
      <p:grpSp>
        <p:nvGrpSpPr>
          <p:cNvPr id="236" name="Galleria immagini"/>
          <p:cNvGrpSpPr/>
          <p:nvPr/>
        </p:nvGrpSpPr>
        <p:grpSpPr>
          <a:xfrm>
            <a:off x="1121926" y="4996001"/>
            <a:ext cx="11421348" cy="3927694"/>
            <a:chOff x="0" y="0"/>
            <a:chExt cx="11421347" cy="3927693"/>
          </a:xfrm>
        </p:grpSpPr>
        <p:pic>
          <p:nvPicPr>
            <p:cNvPr id="234" name="Screenshot 2018-06-12 21.37.22.png" descr="Screenshot 2018-06-12 21.37.22.png"/>
            <p:cNvPicPr>
              <a:picLocks noChangeAspect="1"/>
            </p:cNvPicPr>
            <p:nvPr/>
          </p:nvPicPr>
          <p:blipFill>
            <a:blip r:embed="rId2"/>
            <a:srcRect t="1000" b="1000"/>
            <a:stretch>
              <a:fillRect/>
            </a:stretch>
          </p:blipFill>
          <p:spPr>
            <a:xfrm>
              <a:off x="0" y="0"/>
              <a:ext cx="11421348" cy="3533994"/>
            </a:xfrm>
            <a:prstGeom prst="rect">
              <a:avLst/>
            </a:prstGeom>
            <a:ln w="12700" cap="flat">
              <a:noFill/>
              <a:miter lim="400000"/>
            </a:ln>
            <a:effectLst/>
          </p:spPr>
        </p:pic>
        <p:sp>
          <p:nvSpPr>
            <p:cNvPr id="235" name="Rettangolo"/>
            <p:cNvSpPr/>
            <p:nvPr/>
          </p:nvSpPr>
          <p:spPr>
            <a:xfrm>
              <a:off x="0" y="3610193"/>
              <a:ext cx="11421348" cy="3175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6200" tIns="76200" rIns="76200" bIns="76200" numCol="1" anchor="t">
              <a:noAutofit/>
            </a:bodyPr>
            <a:lstStyle>
              <a:lvl1pPr algn="l">
                <a:lnSpc>
                  <a:spcPct val="120000"/>
                </a:lnSpc>
                <a:defRPr sz="1100">
                  <a:solidFill>
                    <a:srgbClr val="5B5854"/>
                  </a:solidFill>
                  <a:latin typeface="Baskerville SemiBold"/>
                  <a:ea typeface="Baskerville SemiBold"/>
                  <a:cs typeface="Baskerville SemiBold"/>
                  <a:sym typeface="Baskerville SemiBold"/>
                </a:defRPr>
              </a:lvl1pPr>
            </a:lstStyle>
            <a:p>
              <a:r>
                <a:t>   </a:t>
              </a: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32"/>
                                        </p:tgtEl>
                                        <p:attrNameLst>
                                          <p:attrName>style.visibility</p:attrName>
                                        </p:attrNameLst>
                                      </p:cBhvr>
                                      <p:to>
                                        <p:strVal val="visible"/>
                                      </p:to>
                                    </p:set>
                                    <p:anim calcmode="lin" valueType="num">
                                      <p:cBhvr>
                                        <p:cTn id="7" dur="1000" fill="hold"/>
                                        <p:tgtEl>
                                          <p:spTgt spid="232"/>
                                        </p:tgtEl>
                                        <p:attrNameLst>
                                          <p:attrName>ppt_x</p:attrName>
                                        </p:attrNameLst>
                                      </p:cBhvr>
                                      <p:tavLst>
                                        <p:tav tm="0">
                                          <p:val>
                                            <p:strVal val="0-#ppt_w/2"/>
                                          </p:val>
                                        </p:tav>
                                        <p:tav tm="100000">
                                          <p:val>
                                            <p:strVal val="#ppt_x"/>
                                          </p:val>
                                        </p:tav>
                                      </p:tavLst>
                                    </p:anim>
                                    <p:anim calcmode="lin" valueType="num">
                                      <p:cBhvr>
                                        <p:cTn id="8" dur="1000" fill="hold"/>
                                        <p:tgtEl>
                                          <p:spTgt spid="2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2" nodeType="clickEffect">
                                  <p:stCondLst>
                                    <p:cond delay="0"/>
                                  </p:stCondLst>
                                  <p:iterate>
                                    <p:tmAbs val="0"/>
                                  </p:iterate>
                                  <p:childTnLst>
                                    <p:set>
                                      <p:cBhvr>
                                        <p:cTn id="12" fill="hold"/>
                                        <p:tgtEl>
                                          <p:spTgt spid="233"/>
                                        </p:tgtEl>
                                        <p:attrNameLst>
                                          <p:attrName>style.visibility</p:attrName>
                                        </p:attrNameLst>
                                      </p:cBhvr>
                                      <p:to>
                                        <p:strVal val="visible"/>
                                      </p:to>
                                    </p:set>
                                    <p:animEffect transition="in" filter="box(out)">
                                      <p:cBhvr>
                                        <p:cTn id="13" dur="1000"/>
                                        <p:tgtEl>
                                          <p:spTgt spid="233"/>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3" nodeType="clickEffect">
                                  <p:stCondLst>
                                    <p:cond delay="0"/>
                                  </p:stCondLst>
                                  <p:iterate>
                                    <p:tmAbs val="0"/>
                                  </p:iterate>
                                  <p:childTnLst>
                                    <p:set>
                                      <p:cBhvr>
                                        <p:cTn id="17" fill="hold"/>
                                        <p:tgtEl>
                                          <p:spTgt spid="236"/>
                                        </p:tgtEl>
                                        <p:attrNameLst>
                                          <p:attrName>style.visibility</p:attrName>
                                        </p:attrNameLst>
                                      </p:cBhvr>
                                      <p:to>
                                        <p:strVal val="visible"/>
                                      </p:to>
                                    </p:set>
                                    <p:animEffect transition="in" filter="box(out)">
                                      <p:cBhvr>
                                        <p:cTn id="18" dur="10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1" animBg="1" advAuto="0"/>
      <p:bldP spid="233" grpId="2" animBg="1" advAuto="0"/>
      <p:bldP spid="236" grpId="3"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nclusion"/>
          <p:cNvSpPr txBox="1">
            <a:spLocks noGrp="1"/>
          </p:cNvSpPr>
          <p:nvPr>
            <p:ph type="title"/>
          </p:nvPr>
        </p:nvSpPr>
        <p:spPr>
          <a:xfrm>
            <a:off x="2044700" y="1031081"/>
            <a:ext cx="9575800" cy="1381473"/>
          </a:xfrm>
          <a:prstGeom prst="rect">
            <a:avLst/>
          </a:prstGeom>
          <a:ln w="25400">
            <a:solidFill>
              <a:srgbClr val="B8B8B8"/>
            </a:solidFill>
          </a:ln>
        </p:spPr>
        <p:txBody>
          <a:bodyPr/>
          <a:lstStyle>
            <a:lvl1pPr>
              <a:tabLst/>
              <a:defRPr sz="4200">
                <a:solidFill>
                  <a:schemeClr val="accent5"/>
                </a:solidFill>
              </a:defRPr>
            </a:lvl1pPr>
          </a:lstStyle>
          <a:p>
            <a:r>
              <a:t>Conclusion</a:t>
            </a:r>
          </a:p>
        </p:txBody>
      </p:sp>
      <p:sp>
        <p:nvSpPr>
          <p:cNvPr id="239" name="Result : We were able to draw was that from our study, in reference to our Data Deceleration, in 2013 the FB1 UCR Program initiated the collection of rape data under a revised definition within the summary based Reporting System.…"/>
          <p:cNvSpPr txBox="1">
            <a:spLocks noGrp="1"/>
          </p:cNvSpPr>
          <p:nvPr>
            <p:ph type="body" sz="half" idx="4294967295"/>
          </p:nvPr>
        </p:nvSpPr>
        <p:spPr>
          <a:xfrm>
            <a:off x="1535062" y="2632372"/>
            <a:ext cx="10595076" cy="3272781"/>
          </a:xfrm>
          <a:prstGeom prst="rect">
            <a:avLst/>
          </a:prstGeom>
        </p:spPr>
        <p:txBody>
          <a:bodyPr/>
          <a:lstStyle/>
          <a:p>
            <a:pPr indent="195452" algn="l" defTabSz="260604">
              <a:lnSpc>
                <a:spcPct val="150000"/>
              </a:lnSpc>
              <a:defRPr sz="1710">
                <a:solidFill>
                  <a:srgbClr val="000000"/>
                </a:solidFill>
                <a:effectLst/>
                <a:latin typeface="Baskerville"/>
                <a:ea typeface="Baskerville"/>
                <a:cs typeface="Baskerville"/>
                <a:sym typeface="Baskerville"/>
              </a:defRPr>
            </a:pPr>
            <a:r>
              <a:rPr b="1"/>
              <a:t> Result : </a:t>
            </a:r>
            <a:r>
              <a:t>We were able to draw was that from our study, in reference to our Data Deceleration, in 2013 the FB1 UCR Program initiated the collection of rape data under a</a:t>
            </a:r>
            <a:r>
              <a:rPr>
                <a:solidFill>
                  <a:schemeClr val="accent4">
                    <a:hueOff val="-38747"/>
                    <a:satOff val="12970"/>
                    <a:lumOff val="7058"/>
                  </a:schemeClr>
                </a:solidFill>
              </a:rPr>
              <a:t> revised definition</a:t>
            </a:r>
            <a:r>
              <a:t> within the summary based Reporting System. </a:t>
            </a:r>
          </a:p>
          <a:p>
            <a:pPr indent="195452" defTabSz="260604">
              <a:lnSpc>
                <a:spcPct val="150000"/>
              </a:lnSpc>
              <a:defRPr sz="1710" i="1">
                <a:solidFill>
                  <a:srgbClr val="000000"/>
                </a:solidFill>
                <a:effectLst/>
                <a:latin typeface="Baskerville"/>
                <a:ea typeface="Baskerville"/>
                <a:cs typeface="Baskerville"/>
                <a:sym typeface="Baskerville"/>
              </a:defRPr>
            </a:pPr>
            <a:r>
              <a:t>“The term Forcible was removed from the offense name, and the definition was changed to penetration this clearly explains why in our Old Dataset in general crimes rate reduced from 2013 -2016 ”.</a:t>
            </a:r>
          </a:p>
          <a:p>
            <a:pPr indent="195452" algn="l" defTabSz="260604">
              <a:lnSpc>
                <a:spcPct val="150000"/>
              </a:lnSpc>
              <a:defRPr sz="1710">
                <a:solidFill>
                  <a:srgbClr val="000000"/>
                </a:solidFill>
                <a:effectLst/>
                <a:latin typeface="Baskerville"/>
                <a:ea typeface="Baskerville"/>
                <a:cs typeface="Baskerville"/>
                <a:sym typeface="Baskerville"/>
              </a:defRPr>
            </a:pPr>
            <a:r>
              <a:t>Also there is a strong positive </a:t>
            </a:r>
            <a:r>
              <a:rPr>
                <a:solidFill>
                  <a:schemeClr val="accent4">
                    <a:hueOff val="-38747"/>
                    <a:satOff val="12970"/>
                    <a:lumOff val="7058"/>
                  </a:schemeClr>
                </a:solidFill>
              </a:rPr>
              <a:t>correlation between our new Data set and old Dataset</a:t>
            </a:r>
            <a:r>
              <a:t> which explains more why crime rates reduced from 2013-2016 , the new Dataset has many attributes which shows that many crimes has been redefined and this leads to a decrease in crime rate.</a:t>
            </a:r>
          </a:p>
        </p:txBody>
      </p:sp>
      <p:sp>
        <p:nvSpPr>
          <p:cNvPr id="240" name="As we said in the introduction we wondered if in the USA the presence of the death penalty affected or not the crime rate. We found that in California and Texas were still active.…"/>
          <p:cNvSpPr txBox="1"/>
          <p:nvPr/>
        </p:nvSpPr>
        <p:spPr>
          <a:xfrm>
            <a:off x="1535062" y="5934471"/>
            <a:ext cx="10595076" cy="393030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indent="205740" algn="l" defTabSz="274320">
              <a:lnSpc>
                <a:spcPct val="150000"/>
              </a:lnSpc>
              <a:defRPr sz="1800">
                <a:solidFill>
                  <a:srgbClr val="000000"/>
                </a:solidFill>
                <a:latin typeface="Baskerville"/>
                <a:ea typeface="Baskerville"/>
                <a:cs typeface="Baskerville"/>
                <a:sym typeface="Baskerville"/>
              </a:defRPr>
            </a:pPr>
            <a:r>
              <a:t>As we said in the introduction we wondered if in the USA the presence of the </a:t>
            </a:r>
            <a:r>
              <a:rPr>
                <a:solidFill>
                  <a:schemeClr val="accent4">
                    <a:hueOff val="-38747"/>
                    <a:satOff val="12970"/>
                    <a:lumOff val="7058"/>
                  </a:schemeClr>
                </a:solidFill>
              </a:rPr>
              <a:t>death penalty </a:t>
            </a:r>
            <a:r>
              <a:t>affected or not the crime rate. We found that in California and Texas were </a:t>
            </a:r>
            <a:r>
              <a:rPr>
                <a:solidFill>
                  <a:schemeClr val="accent4">
                    <a:hueOff val="-38747"/>
                    <a:satOff val="12970"/>
                    <a:lumOff val="7058"/>
                  </a:schemeClr>
                </a:solidFill>
              </a:rPr>
              <a:t>still active</a:t>
            </a:r>
            <a:r>
              <a:t>. </a:t>
            </a:r>
          </a:p>
          <a:p>
            <a:pPr indent="205740" algn="l" defTabSz="274320">
              <a:lnSpc>
                <a:spcPct val="150000"/>
              </a:lnSpc>
              <a:defRPr sz="1800">
                <a:solidFill>
                  <a:srgbClr val="000000"/>
                </a:solidFill>
                <a:latin typeface="Baskerville"/>
                <a:ea typeface="Baskerville"/>
                <a:cs typeface="Baskerville"/>
                <a:sym typeface="Baskerville"/>
              </a:defRPr>
            </a:pPr>
            <a:r>
              <a:t>In particular in </a:t>
            </a:r>
            <a:r>
              <a:rPr b="1"/>
              <a:t>California</a:t>
            </a:r>
            <a:r>
              <a:t> the statute of the death penalty was </a:t>
            </a:r>
            <a:r>
              <a:rPr>
                <a:solidFill>
                  <a:schemeClr val="accent4">
                    <a:hueOff val="-38747"/>
                    <a:satOff val="12970"/>
                    <a:lumOff val="7058"/>
                  </a:schemeClr>
                </a:solidFill>
              </a:rPr>
              <a:t>contested</a:t>
            </a:r>
            <a:r>
              <a:t> constitutionally.</a:t>
            </a:r>
          </a:p>
          <a:p>
            <a:pPr indent="205740" algn="l" defTabSz="274320">
              <a:lnSpc>
                <a:spcPct val="150000"/>
              </a:lnSpc>
              <a:defRPr sz="1800">
                <a:solidFill>
                  <a:srgbClr val="000000"/>
                </a:solidFill>
                <a:latin typeface="Baskerville"/>
                <a:ea typeface="Baskerville"/>
                <a:cs typeface="Baskerville"/>
                <a:sym typeface="Baskerville"/>
              </a:defRPr>
            </a:pPr>
            <a:r>
              <a:rPr b="1"/>
              <a:t>Texas</a:t>
            </a:r>
            <a:r>
              <a:t> is the state with the </a:t>
            </a:r>
            <a:r>
              <a:rPr>
                <a:solidFill>
                  <a:schemeClr val="accent4">
                    <a:hueOff val="-38747"/>
                    <a:satOff val="12970"/>
                    <a:lumOff val="7058"/>
                  </a:schemeClr>
                </a:solidFill>
              </a:rPr>
              <a:t>highest number of executions</a:t>
            </a:r>
            <a:r>
              <a:t> in the USA. In particular in 2015 the 86% of executions focused on Texas, Georgia and Missouri. </a:t>
            </a:r>
          </a:p>
          <a:p>
            <a:pPr indent="205740" algn="l" defTabSz="274320">
              <a:lnSpc>
                <a:spcPct val="150000"/>
              </a:lnSpc>
              <a:defRPr sz="1800">
                <a:solidFill>
                  <a:srgbClr val="000000"/>
                </a:solidFill>
                <a:latin typeface="Baskerville"/>
                <a:ea typeface="Baskerville"/>
                <a:cs typeface="Baskerville"/>
                <a:sym typeface="Baskerville"/>
              </a:defRPr>
            </a:pPr>
            <a:r>
              <a:t>On 6 November 2012, </a:t>
            </a:r>
            <a:r>
              <a:rPr>
                <a:solidFill>
                  <a:schemeClr val="accent4">
                    <a:hueOff val="-38747"/>
                    <a:satOff val="12970"/>
                    <a:lumOff val="7058"/>
                  </a:schemeClr>
                </a:solidFill>
              </a:rPr>
              <a:t>California voted on the possible abolition </a:t>
            </a:r>
            <a:r>
              <a:t>of the death penalty, maintaining it with 52% of the vote and since 2013 many courts have suspended the application in California. </a:t>
            </a:r>
          </a:p>
          <a:p>
            <a:pPr indent="205740" algn="l" defTabSz="274320">
              <a:lnSpc>
                <a:spcPct val="150000"/>
              </a:lnSpc>
              <a:defRPr sz="1800">
                <a:solidFill>
                  <a:srgbClr val="000000"/>
                </a:solidFill>
                <a:latin typeface="Baskerville"/>
                <a:ea typeface="Baskerville"/>
                <a:cs typeface="Baskerville"/>
                <a:sym typeface="Baskerville"/>
              </a:defRPr>
            </a:pPr>
            <a:r>
              <a:t>To date, </a:t>
            </a:r>
            <a:r>
              <a:rPr>
                <a:solidFill>
                  <a:schemeClr val="accent4">
                    <a:hueOff val="-38747"/>
                    <a:satOff val="12970"/>
                    <a:lumOff val="7058"/>
                  </a:schemeClr>
                </a:solidFill>
              </a:rPr>
              <a:t>Texas is considering </a:t>
            </a:r>
            <a:r>
              <a:t>adapting to the temporary suspension of the death penalty.</a:t>
            </a:r>
          </a:p>
          <a:p>
            <a:pPr indent="205740" algn="l" defTabSz="274320">
              <a:lnSpc>
                <a:spcPct val="150000"/>
              </a:lnSpc>
              <a:defRPr sz="1800">
                <a:solidFill>
                  <a:srgbClr val="000000"/>
                </a:solidFill>
                <a:latin typeface="Baskerville"/>
                <a:ea typeface="Baskerville"/>
                <a:cs typeface="Baskerville"/>
                <a:sym typeface="Baskerville"/>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38"/>
                                        </p:tgtEl>
                                        <p:attrNameLst>
                                          <p:attrName>style.visibility</p:attrName>
                                        </p:attrNameLst>
                                      </p:cBhvr>
                                      <p:to>
                                        <p:strVal val="visible"/>
                                      </p:to>
                                    </p:set>
                                    <p:anim calcmode="lin" valueType="num">
                                      <p:cBhvr>
                                        <p:cTn id="7" dur="1000" fill="hold"/>
                                        <p:tgtEl>
                                          <p:spTgt spid="238"/>
                                        </p:tgtEl>
                                        <p:attrNameLst>
                                          <p:attrName>ppt_x</p:attrName>
                                        </p:attrNameLst>
                                      </p:cBhvr>
                                      <p:tavLst>
                                        <p:tav tm="0">
                                          <p:val>
                                            <p:strVal val="0-#ppt_w/2"/>
                                          </p:val>
                                        </p:tav>
                                        <p:tav tm="100000">
                                          <p:val>
                                            <p:strVal val="#ppt_x"/>
                                          </p:val>
                                        </p:tav>
                                      </p:tavLst>
                                    </p:anim>
                                    <p:anim calcmode="lin" valueType="num">
                                      <p:cBhvr>
                                        <p:cTn id="8" dur="1000" fill="hold"/>
                                        <p:tgtEl>
                                          <p:spTgt spid="23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2" nodeType="clickEffect">
                                  <p:stCondLst>
                                    <p:cond delay="0"/>
                                  </p:stCondLst>
                                  <p:iterate>
                                    <p:tmAbs val="0"/>
                                  </p:iterate>
                                  <p:childTnLst>
                                    <p:set>
                                      <p:cBhvr>
                                        <p:cTn id="12" fill="hold"/>
                                        <p:tgtEl>
                                          <p:spTgt spid="239"/>
                                        </p:tgtEl>
                                        <p:attrNameLst>
                                          <p:attrName>style.visibility</p:attrName>
                                        </p:attrNameLst>
                                      </p:cBhvr>
                                      <p:to>
                                        <p:strVal val="visible"/>
                                      </p:to>
                                    </p:set>
                                    <p:animEffect transition="in" filter="box(out)">
                                      <p:cBhvr>
                                        <p:cTn id="13" dur="1000"/>
                                        <p:tgtEl>
                                          <p:spTgt spid="239"/>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3" nodeType="clickEffect">
                                  <p:stCondLst>
                                    <p:cond delay="0"/>
                                  </p:stCondLst>
                                  <p:iterate>
                                    <p:tmAbs val="0"/>
                                  </p:iterate>
                                  <p:childTnLst>
                                    <p:set>
                                      <p:cBhvr>
                                        <p:cTn id="17" fill="hold"/>
                                        <p:tgtEl>
                                          <p:spTgt spid="240"/>
                                        </p:tgtEl>
                                        <p:attrNameLst>
                                          <p:attrName>style.visibility</p:attrName>
                                        </p:attrNameLst>
                                      </p:cBhvr>
                                      <p:to>
                                        <p:strVal val="visible"/>
                                      </p:to>
                                    </p:set>
                                    <p:animEffect transition="in" filter="box(out)">
                                      <p:cBhvr>
                                        <p:cTn id="18" dur="100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1" animBg="1" advAuto="0"/>
      <p:bldP spid="239" grpId="2" animBg="1" advAuto="0"/>
      <p:bldP spid="240" grpId="3"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 name="ct-photo-gallery-chicago-crime-scene-investiga-007.jpg" descr="ct-photo-gallery-chicago-crime-scene-investiga-007.jpg"/>
          <p:cNvPicPr>
            <a:picLocks noGrp="1" noChangeAspect="1"/>
          </p:cNvPicPr>
          <p:nvPr>
            <p:ph type="pic" idx="13"/>
          </p:nvPr>
        </p:nvPicPr>
        <p:blipFill>
          <a:blip r:embed="rId2"/>
          <a:srcRect l="12884" t="512" r="12884" b="512"/>
          <a:stretch>
            <a:fillRect/>
          </a:stretch>
        </p:blipFill>
        <p:spPr>
          <a:xfrm>
            <a:off x="-203354" y="-76315"/>
            <a:ext cx="13208154" cy="9906115"/>
          </a:xfrm>
          <a:prstGeom prst="rect">
            <a:avLst/>
          </a:prstGeom>
          <a:ln w="25400">
            <a:solidFill>
              <a:srgbClr val="000000"/>
            </a:solidFill>
          </a:ln>
        </p:spPr>
      </p:pic>
      <p:grpSp>
        <p:nvGrpSpPr>
          <p:cNvPr id="245" name="Grazie"/>
          <p:cNvGrpSpPr/>
          <p:nvPr/>
        </p:nvGrpSpPr>
        <p:grpSpPr>
          <a:xfrm rot="20642897">
            <a:off x="4723619" y="958757"/>
            <a:ext cx="2901340" cy="739144"/>
            <a:chOff x="0" y="0"/>
            <a:chExt cx="2901339" cy="739142"/>
          </a:xfrm>
        </p:grpSpPr>
        <p:sp>
          <p:nvSpPr>
            <p:cNvPr id="244" name="Grazie"/>
            <p:cNvSpPr txBox="1"/>
            <p:nvPr/>
          </p:nvSpPr>
          <p:spPr>
            <a:xfrm>
              <a:off x="38099" y="38100"/>
              <a:ext cx="2825141" cy="662943"/>
            </a:xfrm>
            <a:prstGeom prst="rect">
              <a:avLst/>
            </a:prstGeom>
            <a:noFill/>
            <a:ln>
              <a:noFill/>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sz="3200" b="1">
                  <a:solidFill>
                    <a:srgbClr val="FFFFFF"/>
                  </a:solidFill>
                  <a:effectLst>
                    <a:outerShdw blurRad="25400" dist="25400" dir="2700000" rotWithShape="0">
                      <a:srgbClr val="FFFFFF">
                        <a:alpha val="50000"/>
                      </a:srgbClr>
                    </a:outerShdw>
                  </a:effectLst>
                </a:defRPr>
              </a:lvl1pPr>
            </a:lstStyle>
            <a:p>
              <a:r>
                <a:t>Grazie</a:t>
              </a:r>
            </a:p>
          </p:txBody>
        </p:sp>
        <p:pic>
          <p:nvPicPr>
            <p:cNvPr id="243" name="Grazie" descr="Grazie"/>
            <p:cNvPicPr>
              <a:picLocks/>
            </p:cNvPicPr>
            <p:nvPr/>
          </p:nvPicPr>
          <p:blipFill>
            <a:blip r:embed="rId3"/>
            <a:stretch>
              <a:fillRect/>
            </a:stretch>
          </p:blipFill>
          <p:spPr>
            <a:xfrm>
              <a:off x="0" y="-1"/>
              <a:ext cx="2901340" cy="739144"/>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type="lt">
                                    <p:tmAbs val="0"/>
                                  </p:iterate>
                                  <p:childTnLst>
                                    <p:set>
                                      <p:cBhvr>
                                        <p:cTn id="6" fill="hold"/>
                                        <p:tgtEl>
                                          <p:spTgt spid="245"/>
                                        </p:tgtEl>
                                        <p:attrNameLst>
                                          <p:attrName>style.visibility</p:attrName>
                                        </p:attrNameLst>
                                      </p:cBhvr>
                                      <p:to>
                                        <p:strVal val="visible"/>
                                      </p:to>
                                    </p:set>
                                    <p:animEffect transition="in" filter="fade">
                                      <p:cBhvr>
                                        <p:cTn id="7" dur="499"/>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Introduction: why this data?"/>
          <p:cNvSpPr txBox="1">
            <a:spLocks noGrp="1"/>
          </p:cNvSpPr>
          <p:nvPr>
            <p:ph type="title"/>
          </p:nvPr>
        </p:nvSpPr>
        <p:spPr>
          <a:xfrm>
            <a:off x="2044700" y="1031081"/>
            <a:ext cx="9575800" cy="1381473"/>
          </a:xfrm>
          <a:prstGeom prst="rect">
            <a:avLst/>
          </a:prstGeom>
          <a:ln w="25400">
            <a:solidFill>
              <a:srgbClr val="B8B8B8"/>
            </a:solidFill>
          </a:ln>
        </p:spPr>
        <p:txBody>
          <a:bodyPr/>
          <a:lstStyle>
            <a:lvl1pPr>
              <a:tabLst/>
              <a:defRPr sz="4200">
                <a:solidFill>
                  <a:schemeClr val="accent5"/>
                </a:solidFill>
              </a:defRPr>
            </a:lvl1pPr>
          </a:lstStyle>
          <a:p>
            <a:r>
              <a:t>Introduction: why this data?</a:t>
            </a:r>
          </a:p>
        </p:txBody>
      </p:sp>
      <p:sp>
        <p:nvSpPr>
          <p:cNvPr id="141" name="In summary our curiosity of choosing this dataset was as a result of the…"/>
          <p:cNvSpPr txBox="1">
            <a:spLocks noGrp="1"/>
          </p:cNvSpPr>
          <p:nvPr>
            <p:ph type="body" sz="half" idx="4294967295"/>
          </p:nvPr>
        </p:nvSpPr>
        <p:spPr>
          <a:xfrm>
            <a:off x="2032000" y="3280965"/>
            <a:ext cx="9332119" cy="4037956"/>
          </a:xfrm>
          <a:prstGeom prst="rect">
            <a:avLst/>
          </a:prstGeom>
        </p:spPr>
        <p:txBody>
          <a:bodyPr/>
          <a:lstStyle/>
          <a:p>
            <a:pPr algn="l">
              <a:defRPr sz="3000"/>
            </a:pPr>
            <a:r>
              <a:t>In summary our </a:t>
            </a:r>
            <a:r>
              <a:rPr>
                <a:solidFill>
                  <a:schemeClr val="accent4"/>
                </a:solidFill>
              </a:rPr>
              <a:t>curiosity</a:t>
            </a:r>
            <a:r>
              <a:t> of choosing this dataset was as a result of the </a:t>
            </a:r>
          </a:p>
          <a:p>
            <a:pPr algn="l">
              <a:defRPr sz="3000"/>
            </a:pPr>
            <a:r>
              <a:t>different penalty in </a:t>
            </a:r>
          </a:p>
          <a:p>
            <a:pPr algn="l">
              <a:defRPr sz="3000"/>
            </a:pPr>
            <a:r>
              <a:t>USA carried out by </a:t>
            </a:r>
          </a:p>
          <a:p>
            <a:pPr algn="l">
              <a:defRPr sz="3000"/>
            </a:pPr>
            <a:r>
              <a:t>American justice in </a:t>
            </a:r>
          </a:p>
          <a:p>
            <a:pPr algn="l">
              <a:defRPr sz="3000"/>
            </a:pPr>
            <a:r>
              <a:t>relation to different </a:t>
            </a:r>
          </a:p>
          <a:p>
            <a:pPr algn="l">
              <a:defRPr sz="3000"/>
            </a:pPr>
            <a:r>
              <a:rPr>
                <a:solidFill>
                  <a:schemeClr val="accent4">
                    <a:hueOff val="-38747"/>
                    <a:satOff val="12970"/>
                    <a:lumOff val="7058"/>
                  </a:schemeClr>
                </a:solidFill>
              </a:rPr>
              <a:t>crimes</a:t>
            </a:r>
            <a:r>
              <a:rPr>
                <a:solidFill>
                  <a:srgbClr val="000000"/>
                </a:solidFill>
              </a:rPr>
              <a:t>.</a:t>
            </a:r>
          </a:p>
        </p:txBody>
      </p:sp>
      <p:grpSp>
        <p:nvGrpSpPr>
          <p:cNvPr id="144" name="12.jpg"/>
          <p:cNvGrpSpPr/>
          <p:nvPr/>
        </p:nvGrpSpPr>
        <p:grpSpPr>
          <a:xfrm>
            <a:off x="5495281" y="3795881"/>
            <a:ext cx="6408658" cy="3813354"/>
            <a:chOff x="0" y="0"/>
            <a:chExt cx="6408656" cy="3813352"/>
          </a:xfrm>
        </p:grpSpPr>
        <p:pic>
          <p:nvPicPr>
            <p:cNvPr id="143" name="12.jpg" descr="12.jpg"/>
            <p:cNvPicPr>
              <a:picLocks noChangeAspect="1"/>
            </p:cNvPicPr>
            <p:nvPr/>
          </p:nvPicPr>
          <p:blipFill>
            <a:blip r:embed="rId2"/>
            <a:stretch>
              <a:fillRect/>
            </a:stretch>
          </p:blipFill>
          <p:spPr>
            <a:xfrm>
              <a:off x="203200" y="215900"/>
              <a:ext cx="6002257" cy="3381553"/>
            </a:xfrm>
            <a:prstGeom prst="rect">
              <a:avLst/>
            </a:prstGeom>
            <a:ln>
              <a:noFill/>
            </a:ln>
            <a:effectLst/>
          </p:spPr>
        </p:pic>
        <p:pic>
          <p:nvPicPr>
            <p:cNvPr id="142" name="12.jpg" descr="12.jpg"/>
            <p:cNvPicPr>
              <a:picLocks/>
            </p:cNvPicPr>
            <p:nvPr/>
          </p:nvPicPr>
          <p:blipFill>
            <a:blip r:embed="rId3"/>
            <a:stretch>
              <a:fillRect/>
            </a:stretch>
          </p:blipFill>
          <p:spPr>
            <a:xfrm>
              <a:off x="0" y="0"/>
              <a:ext cx="6408657" cy="3813353"/>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40"/>
                                        </p:tgtEl>
                                        <p:attrNameLst>
                                          <p:attrName>style.visibility</p:attrName>
                                        </p:attrNameLst>
                                      </p:cBhvr>
                                      <p:to>
                                        <p:strVal val="visible"/>
                                      </p:to>
                                    </p:set>
                                    <p:anim calcmode="lin" valueType="num">
                                      <p:cBhvr>
                                        <p:cTn id="7" dur="1000" fill="hold"/>
                                        <p:tgtEl>
                                          <p:spTgt spid="140"/>
                                        </p:tgtEl>
                                        <p:attrNameLst>
                                          <p:attrName>ppt_x</p:attrName>
                                        </p:attrNameLst>
                                      </p:cBhvr>
                                      <p:tavLst>
                                        <p:tav tm="0">
                                          <p:val>
                                            <p:strVal val="0-#ppt_w/2"/>
                                          </p:val>
                                        </p:tav>
                                        <p:tav tm="100000">
                                          <p:val>
                                            <p:strVal val="#ppt_x"/>
                                          </p:val>
                                        </p:tav>
                                      </p:tavLst>
                                    </p:anim>
                                    <p:anim calcmode="lin" valueType="num">
                                      <p:cBhvr>
                                        <p:cTn id="8" dur="1000" fill="hold"/>
                                        <p:tgtEl>
                                          <p:spTgt spid="1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2" nodeType="clickEffect">
                                  <p:stCondLst>
                                    <p:cond delay="0"/>
                                  </p:stCondLst>
                                  <p:iterate>
                                    <p:tmAbs val="0"/>
                                  </p:iterate>
                                  <p:childTnLst>
                                    <p:set>
                                      <p:cBhvr>
                                        <p:cTn id="12" fill="hold"/>
                                        <p:tgtEl>
                                          <p:spTgt spid="141"/>
                                        </p:tgtEl>
                                        <p:attrNameLst>
                                          <p:attrName>style.visibility</p:attrName>
                                        </p:attrNameLst>
                                      </p:cBhvr>
                                      <p:to>
                                        <p:strVal val="visible"/>
                                      </p:to>
                                    </p:set>
                                    <p:animEffect transition="in" filter="box(out)">
                                      <p:cBhvr>
                                        <p:cTn id="13" dur="1000"/>
                                        <p:tgtEl>
                                          <p:spTgt spid="141"/>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3" nodeType="clickEffect">
                                  <p:stCondLst>
                                    <p:cond delay="0"/>
                                  </p:stCondLst>
                                  <p:iterate>
                                    <p:tmAbs val="0"/>
                                  </p:iterate>
                                  <p:childTnLst>
                                    <p:set>
                                      <p:cBhvr>
                                        <p:cTn id="17" fill="hold"/>
                                        <p:tgtEl>
                                          <p:spTgt spid="144"/>
                                        </p:tgtEl>
                                        <p:attrNameLst>
                                          <p:attrName>style.visibility</p:attrName>
                                        </p:attrNameLst>
                                      </p:cBhvr>
                                      <p:to>
                                        <p:strVal val="visible"/>
                                      </p:to>
                                    </p:set>
                                    <p:animEffect transition="in" filter="box(out)">
                                      <p:cBhvr>
                                        <p:cTn id="18" dur="1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1" animBg="1" advAuto="0"/>
      <p:bldP spid="141" grpId="2" animBg="1" advAuto="0"/>
      <p:bldP spid="144" grpId="3"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Description  of  data  set"/>
          <p:cNvSpPr txBox="1">
            <a:spLocks noGrp="1"/>
          </p:cNvSpPr>
          <p:nvPr>
            <p:ph type="title"/>
          </p:nvPr>
        </p:nvSpPr>
        <p:spPr>
          <a:xfrm>
            <a:off x="2044700" y="1031081"/>
            <a:ext cx="9575800" cy="1381473"/>
          </a:xfrm>
          <a:prstGeom prst="rect">
            <a:avLst/>
          </a:prstGeom>
          <a:ln w="25400">
            <a:solidFill>
              <a:srgbClr val="B8B8B8"/>
            </a:solidFill>
          </a:ln>
        </p:spPr>
        <p:txBody>
          <a:bodyPr/>
          <a:lstStyle>
            <a:lvl1pPr>
              <a:tabLst/>
              <a:defRPr sz="4200">
                <a:solidFill>
                  <a:schemeClr val="accent5"/>
                </a:solidFill>
              </a:defRPr>
            </a:lvl1pPr>
          </a:lstStyle>
          <a:p>
            <a:r>
              <a:t>Description  of  data  set</a:t>
            </a:r>
          </a:p>
        </p:txBody>
      </p:sp>
      <p:sp>
        <p:nvSpPr>
          <p:cNvPr id="147" name="The first data set type we have used is available from the official website of the FBI.…"/>
          <p:cNvSpPr txBox="1">
            <a:spLocks noGrp="1"/>
          </p:cNvSpPr>
          <p:nvPr>
            <p:ph type="body" idx="4294967295"/>
          </p:nvPr>
        </p:nvSpPr>
        <p:spPr>
          <a:xfrm>
            <a:off x="1955800" y="3377803"/>
            <a:ext cx="9753600" cy="5239147"/>
          </a:xfrm>
          <a:prstGeom prst="rect">
            <a:avLst/>
          </a:prstGeom>
        </p:spPr>
        <p:txBody>
          <a:bodyPr/>
          <a:lstStyle/>
          <a:p>
            <a:pPr indent="342900" algn="l">
              <a:lnSpc>
                <a:spcPct val="150000"/>
              </a:lnSpc>
              <a:defRPr sz="3000">
                <a:solidFill>
                  <a:srgbClr val="000000"/>
                </a:solidFill>
                <a:effectLst/>
                <a:latin typeface="Baskerville"/>
                <a:ea typeface="Baskerville"/>
                <a:cs typeface="Baskerville"/>
                <a:sym typeface="Baskerville"/>
              </a:defRPr>
            </a:pPr>
            <a:r>
              <a:t>The first data set type we have used is available from the official website of the FBI.</a:t>
            </a:r>
          </a:p>
          <a:p>
            <a:pPr indent="342900" algn="l">
              <a:lnSpc>
                <a:spcPct val="150000"/>
              </a:lnSpc>
              <a:defRPr sz="3000">
                <a:solidFill>
                  <a:srgbClr val="000000"/>
                </a:solidFill>
                <a:effectLst/>
                <a:latin typeface="Baskerville"/>
                <a:ea typeface="Baskerville"/>
                <a:cs typeface="Baskerville"/>
                <a:sym typeface="Baskerville"/>
              </a:defRPr>
            </a:pPr>
            <a:r>
              <a:t>In this website data are available year </a:t>
            </a:r>
            <a:r>
              <a:rPr>
                <a:solidFill>
                  <a:schemeClr val="accent4">
                    <a:hueOff val="-38747"/>
                    <a:satOff val="12970"/>
                    <a:lumOff val="7058"/>
                  </a:schemeClr>
                </a:solidFill>
              </a:rPr>
              <a:t>by year</a:t>
            </a:r>
            <a:r>
              <a:t> in csv files, and every year has </a:t>
            </a:r>
            <a:r>
              <a:rPr>
                <a:solidFill>
                  <a:schemeClr val="accent4">
                    <a:hueOff val="-38747"/>
                    <a:satOff val="12970"/>
                    <a:lumOff val="7058"/>
                  </a:schemeClr>
                </a:solidFill>
              </a:rPr>
              <a:t>different</a:t>
            </a:r>
            <a:r>
              <a:t> types of data sets that contain different information. </a:t>
            </a:r>
          </a:p>
          <a:p>
            <a:pPr indent="342900" algn="l">
              <a:lnSpc>
                <a:spcPct val="150000"/>
              </a:lnSpc>
              <a:defRPr sz="3000">
                <a:solidFill>
                  <a:srgbClr val="000000"/>
                </a:solidFill>
                <a:effectLst/>
                <a:latin typeface="Baskerville"/>
                <a:ea typeface="Baskerville"/>
                <a:cs typeface="Baskerville"/>
                <a:sym typeface="Baskerville"/>
              </a:defRPr>
            </a:pPr>
            <a:r>
              <a:t>To do our studies we needed to download different types of data sets and then rebuild the data set useful for our purposes.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46"/>
                                        </p:tgtEl>
                                        <p:attrNameLst>
                                          <p:attrName>style.visibility</p:attrName>
                                        </p:attrNameLst>
                                      </p:cBhvr>
                                      <p:to>
                                        <p:strVal val="visible"/>
                                      </p:to>
                                    </p:set>
                                    <p:anim calcmode="lin" valueType="num">
                                      <p:cBhvr>
                                        <p:cTn id="7" dur="1000" fill="hold"/>
                                        <p:tgtEl>
                                          <p:spTgt spid="146"/>
                                        </p:tgtEl>
                                        <p:attrNameLst>
                                          <p:attrName>ppt_x</p:attrName>
                                        </p:attrNameLst>
                                      </p:cBhvr>
                                      <p:tavLst>
                                        <p:tav tm="0">
                                          <p:val>
                                            <p:strVal val="0-#ppt_w/2"/>
                                          </p:val>
                                        </p:tav>
                                        <p:tav tm="100000">
                                          <p:val>
                                            <p:strVal val="#ppt_x"/>
                                          </p:val>
                                        </p:tav>
                                      </p:tavLst>
                                    </p:anim>
                                    <p:anim calcmode="lin" valueType="num">
                                      <p:cBhvr>
                                        <p:cTn id="8" dur="1000" fill="hold"/>
                                        <p:tgtEl>
                                          <p:spTgt spid="1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2" nodeType="clickEffect">
                                  <p:stCondLst>
                                    <p:cond delay="0"/>
                                  </p:stCondLst>
                                  <p:iterate>
                                    <p:tmAbs val="0"/>
                                  </p:iterate>
                                  <p:childTnLst>
                                    <p:set>
                                      <p:cBhvr>
                                        <p:cTn id="12" fill="hold"/>
                                        <p:tgtEl>
                                          <p:spTgt spid="147"/>
                                        </p:tgtEl>
                                        <p:attrNameLst>
                                          <p:attrName>style.visibility</p:attrName>
                                        </p:attrNameLst>
                                      </p:cBhvr>
                                      <p:to>
                                        <p:strVal val="visible"/>
                                      </p:to>
                                    </p:set>
                                    <p:animEffect transition="in" filter="box(out)">
                                      <p:cBhvr>
                                        <p:cTn id="13" dur="1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1" animBg="1" advAuto="0"/>
      <p:bldP spid="147" grpId="2"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Description  of  data  set"/>
          <p:cNvSpPr txBox="1">
            <a:spLocks noGrp="1"/>
          </p:cNvSpPr>
          <p:nvPr>
            <p:ph type="title"/>
          </p:nvPr>
        </p:nvSpPr>
        <p:spPr>
          <a:xfrm>
            <a:off x="2044700" y="1031081"/>
            <a:ext cx="9575800" cy="1381473"/>
          </a:xfrm>
          <a:prstGeom prst="rect">
            <a:avLst/>
          </a:prstGeom>
          <a:ln w="25400">
            <a:solidFill>
              <a:srgbClr val="B8B8B8"/>
            </a:solidFill>
          </a:ln>
        </p:spPr>
        <p:txBody>
          <a:bodyPr/>
          <a:lstStyle>
            <a:lvl1pPr>
              <a:tabLst/>
              <a:defRPr sz="4200">
                <a:solidFill>
                  <a:schemeClr val="accent5"/>
                </a:solidFill>
              </a:defRPr>
            </a:lvl1pPr>
          </a:lstStyle>
          <a:p>
            <a:r>
              <a:t>Description  of  data  set</a:t>
            </a:r>
          </a:p>
        </p:txBody>
      </p:sp>
      <p:sp>
        <p:nvSpPr>
          <p:cNvPr id="150" name="Data set of crimes in the USA: 7 data sets, downloaded by the FBI website, show the number of different crimes compared to American cities grouped according to the states they belong to.…"/>
          <p:cNvSpPr txBox="1">
            <a:spLocks noGrp="1"/>
          </p:cNvSpPr>
          <p:nvPr>
            <p:ph type="body" sz="quarter" idx="4294967295"/>
          </p:nvPr>
        </p:nvSpPr>
        <p:spPr>
          <a:xfrm>
            <a:off x="1367432" y="3125469"/>
            <a:ext cx="4484590" cy="3035222"/>
          </a:xfrm>
          <a:prstGeom prst="rect">
            <a:avLst/>
          </a:prstGeom>
        </p:spPr>
        <p:txBody>
          <a:bodyPr/>
          <a:lstStyle/>
          <a:p>
            <a:pPr marL="332993" indent="-96393" algn="l" defTabSz="315468">
              <a:lnSpc>
                <a:spcPct val="150000"/>
              </a:lnSpc>
              <a:buClr>
                <a:srgbClr val="F3B329"/>
              </a:buClr>
              <a:buSzPct val="25000"/>
              <a:buBlip>
                <a:blip r:embed="rId2"/>
              </a:buBlip>
              <a:defRPr sz="2070">
                <a:solidFill>
                  <a:srgbClr val="000000"/>
                </a:solidFill>
                <a:effectLst/>
                <a:latin typeface="Baskerville"/>
                <a:ea typeface="Baskerville"/>
                <a:cs typeface="Baskerville"/>
                <a:sym typeface="Baskerville"/>
              </a:defRPr>
            </a:pPr>
            <a:endParaRPr/>
          </a:p>
          <a:p>
            <a:pPr marL="332993" indent="-96393" algn="l" defTabSz="315468">
              <a:lnSpc>
                <a:spcPct val="150000"/>
              </a:lnSpc>
              <a:buClr>
                <a:srgbClr val="F3B329"/>
              </a:buClr>
              <a:buSzPct val="25000"/>
              <a:buBlip>
                <a:blip r:embed="rId2"/>
              </a:buBlip>
              <a:defRPr sz="2070">
                <a:solidFill>
                  <a:srgbClr val="000000"/>
                </a:solidFill>
                <a:effectLst/>
                <a:latin typeface="Baskerville"/>
                <a:ea typeface="Baskerville"/>
                <a:cs typeface="Baskerville"/>
                <a:sym typeface="Baskerville"/>
              </a:defRPr>
            </a:pPr>
            <a:r>
              <a:rPr b="1"/>
              <a:t>Data set of crimes in the USA</a:t>
            </a:r>
            <a:r>
              <a:t>: </a:t>
            </a:r>
            <a:r>
              <a:rPr sz="1932">
                <a:solidFill>
                  <a:schemeClr val="accent4">
                    <a:hueOff val="-38747"/>
                    <a:satOff val="12970"/>
                    <a:lumOff val="7058"/>
                  </a:schemeClr>
                </a:solidFill>
              </a:rPr>
              <a:t>7 data</a:t>
            </a:r>
            <a:r>
              <a:rPr sz="1932"/>
              <a:t> </a:t>
            </a:r>
            <a:r>
              <a:rPr sz="1932">
                <a:solidFill>
                  <a:schemeClr val="accent4">
                    <a:hueOff val="-38747"/>
                    <a:satOff val="12970"/>
                    <a:lumOff val="7058"/>
                  </a:schemeClr>
                </a:solidFill>
              </a:rPr>
              <a:t>sets</a:t>
            </a:r>
            <a:r>
              <a:rPr sz="1932"/>
              <a:t>,</a:t>
            </a:r>
            <a:r>
              <a:rPr sz="1932">
                <a:solidFill>
                  <a:schemeClr val="accent4">
                    <a:hueOff val="-38747"/>
                    <a:satOff val="12970"/>
                    <a:lumOff val="7058"/>
                  </a:schemeClr>
                </a:solidFill>
              </a:rPr>
              <a:t> </a:t>
            </a:r>
            <a:r>
              <a:rPr sz="1932"/>
              <a:t>downloaded by the FBI website, show the number of different crimes compared to American cities grouped according to the states they belong to.</a:t>
            </a:r>
          </a:p>
          <a:p>
            <a:pPr indent="236600" algn="l" defTabSz="315468">
              <a:lnSpc>
                <a:spcPct val="150000"/>
              </a:lnSpc>
              <a:defRPr sz="2070">
                <a:solidFill>
                  <a:srgbClr val="000000"/>
                </a:solidFill>
                <a:effectLst/>
                <a:latin typeface="Baskerville"/>
                <a:ea typeface="Baskerville"/>
                <a:cs typeface="Baskerville"/>
                <a:sym typeface="Baskerville"/>
              </a:defRPr>
            </a:pPr>
            <a:r>
              <a:rPr sz="1932"/>
              <a:t>(</a:t>
            </a:r>
            <a:r>
              <a:rPr sz="1932" b="1"/>
              <a:t>3582</a:t>
            </a:r>
            <a:r>
              <a:rPr sz="1932"/>
              <a:t> rows and </a:t>
            </a:r>
            <a:r>
              <a:rPr sz="1932" b="1"/>
              <a:t>14</a:t>
            </a:r>
            <a:r>
              <a:rPr sz="1932"/>
              <a:t> columns)</a:t>
            </a:r>
          </a:p>
        </p:txBody>
      </p:sp>
      <p:grpSp>
        <p:nvGrpSpPr>
          <p:cNvPr id="153" name="Galleria immagini"/>
          <p:cNvGrpSpPr/>
          <p:nvPr/>
        </p:nvGrpSpPr>
        <p:grpSpPr>
          <a:xfrm>
            <a:off x="6364684" y="3143899"/>
            <a:ext cx="5086004" cy="3392062"/>
            <a:chOff x="0" y="0"/>
            <a:chExt cx="5086002" cy="3392061"/>
          </a:xfrm>
        </p:grpSpPr>
        <p:pic>
          <p:nvPicPr>
            <p:cNvPr id="151" name="Screenshot 2018-06-12 10.09.48.png" descr="Screenshot 2018-06-12 10.09.48.png"/>
            <p:cNvPicPr>
              <a:picLocks noChangeAspect="1"/>
            </p:cNvPicPr>
            <p:nvPr/>
          </p:nvPicPr>
          <p:blipFill>
            <a:blip r:embed="rId3"/>
            <a:srcRect l="1380" r="1380"/>
            <a:stretch>
              <a:fillRect/>
            </a:stretch>
          </p:blipFill>
          <p:spPr>
            <a:xfrm>
              <a:off x="0" y="0"/>
              <a:ext cx="5086003" cy="2998362"/>
            </a:xfrm>
            <a:prstGeom prst="rect">
              <a:avLst/>
            </a:prstGeom>
            <a:ln w="12700" cap="flat">
              <a:noFill/>
              <a:miter lim="400000"/>
            </a:ln>
            <a:effectLst/>
          </p:spPr>
        </p:pic>
        <p:sp>
          <p:nvSpPr>
            <p:cNvPr id="152" name="Figure 1"/>
            <p:cNvSpPr/>
            <p:nvPr/>
          </p:nvSpPr>
          <p:spPr>
            <a:xfrm>
              <a:off x="0" y="3074561"/>
              <a:ext cx="5086003" cy="3175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6200" tIns="76200" rIns="76200" bIns="76200" numCol="1" anchor="t">
              <a:noAutofit/>
            </a:bodyPr>
            <a:lstStyle>
              <a:lvl1pPr>
                <a:lnSpc>
                  <a:spcPct val="120000"/>
                </a:lnSpc>
                <a:defRPr sz="1100">
                  <a:solidFill>
                    <a:srgbClr val="5B5854"/>
                  </a:solidFill>
                  <a:latin typeface="Baskerville SemiBold"/>
                  <a:ea typeface="Baskerville SemiBold"/>
                  <a:cs typeface="Baskerville SemiBold"/>
                  <a:sym typeface="Baskerville SemiBold"/>
                </a:defRPr>
              </a:lvl1pPr>
            </a:lstStyle>
            <a:p>
              <a:r>
                <a:t>Figure 1</a:t>
              </a:r>
            </a:p>
          </p:txBody>
        </p:sp>
      </p:grpSp>
      <p:sp>
        <p:nvSpPr>
          <p:cNvPr id="154" name="In particular we downloaded 9 data sets:"/>
          <p:cNvSpPr txBox="1"/>
          <p:nvPr/>
        </p:nvSpPr>
        <p:spPr>
          <a:xfrm>
            <a:off x="1702494" y="2069703"/>
            <a:ext cx="11567469" cy="140687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indent="342900" algn="l">
              <a:lnSpc>
                <a:spcPct val="150000"/>
              </a:lnSpc>
              <a:defRPr sz="2700">
                <a:solidFill>
                  <a:srgbClr val="000000"/>
                </a:solidFill>
                <a:latin typeface="Baskerville"/>
                <a:ea typeface="Baskerville"/>
                <a:cs typeface="Baskerville"/>
                <a:sym typeface="Baskerville"/>
              </a:defRPr>
            </a:pPr>
            <a:endParaRPr/>
          </a:p>
          <a:p>
            <a:pPr indent="342900" algn="l">
              <a:lnSpc>
                <a:spcPct val="150000"/>
              </a:lnSpc>
              <a:defRPr sz="2700">
                <a:solidFill>
                  <a:srgbClr val="000000"/>
                </a:solidFill>
                <a:latin typeface="Baskerville"/>
                <a:ea typeface="Baskerville"/>
                <a:cs typeface="Baskerville"/>
                <a:sym typeface="Baskerville"/>
              </a:defRPr>
            </a:pPr>
            <a:r>
              <a:t>In particular we downloaded </a:t>
            </a:r>
            <a:r>
              <a:rPr>
                <a:solidFill>
                  <a:schemeClr val="accent4">
                    <a:hueOff val="-38747"/>
                    <a:satOff val="12970"/>
                    <a:lumOff val="7058"/>
                  </a:schemeClr>
                </a:solidFill>
              </a:rPr>
              <a:t>9 data sets</a:t>
            </a:r>
            <a:r>
              <a:t>:</a:t>
            </a:r>
          </a:p>
        </p:txBody>
      </p:sp>
      <p:sp>
        <p:nvSpPr>
          <p:cNvPr id="155" name="Coordinate Data set: 1 data sets, containing the coordinates of the places we have to show in the USA map"/>
          <p:cNvSpPr txBox="1"/>
          <p:nvPr/>
        </p:nvSpPr>
        <p:spPr>
          <a:xfrm>
            <a:off x="750540" y="5779769"/>
            <a:ext cx="7389069" cy="110933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indent="181736" algn="l" defTabSz="242315">
              <a:lnSpc>
                <a:spcPct val="150000"/>
              </a:lnSpc>
              <a:defRPr sz="1590">
                <a:solidFill>
                  <a:srgbClr val="000000"/>
                </a:solidFill>
                <a:latin typeface="Baskerville"/>
                <a:ea typeface="Baskerville"/>
                <a:cs typeface="Baskerville"/>
                <a:sym typeface="Baskerville"/>
              </a:defRPr>
            </a:pPr>
            <a:endParaRPr/>
          </a:p>
          <a:p>
            <a:pPr marL="635855" lvl="5" indent="-83913" algn="l" defTabSz="242315">
              <a:lnSpc>
                <a:spcPct val="150000"/>
              </a:lnSpc>
              <a:buClr>
                <a:srgbClr val="F3B329"/>
              </a:buClr>
              <a:buSzPct val="25000"/>
              <a:buBlip>
                <a:blip r:embed="rId2"/>
              </a:buBlip>
              <a:defRPr sz="1590">
                <a:solidFill>
                  <a:srgbClr val="000000"/>
                </a:solidFill>
                <a:latin typeface="Baskerville"/>
                <a:ea typeface="Baskerville"/>
                <a:cs typeface="Baskerville"/>
                <a:sym typeface="Baskerville"/>
              </a:defRPr>
            </a:pPr>
            <a:r>
              <a:rPr sz="1801" b="1"/>
              <a:t>Coordinate Data set</a:t>
            </a:r>
            <a:r>
              <a:rPr sz="1801"/>
              <a:t>:</a:t>
            </a:r>
            <a:r>
              <a:t> </a:t>
            </a:r>
            <a:r>
              <a:rPr sz="1642">
                <a:solidFill>
                  <a:schemeClr val="accent4">
                    <a:hueOff val="-38747"/>
                    <a:satOff val="12970"/>
                    <a:lumOff val="7058"/>
                  </a:schemeClr>
                </a:solidFill>
              </a:rPr>
              <a:t>1 data</a:t>
            </a:r>
            <a:r>
              <a:rPr sz="1642"/>
              <a:t> </a:t>
            </a:r>
            <a:r>
              <a:rPr sz="1642">
                <a:solidFill>
                  <a:schemeClr val="accent4">
                    <a:hueOff val="-38747"/>
                    <a:satOff val="12970"/>
                    <a:lumOff val="7058"/>
                  </a:schemeClr>
                </a:solidFill>
              </a:rPr>
              <a:t>sets</a:t>
            </a:r>
            <a:r>
              <a:rPr sz="1642"/>
              <a:t>,</a:t>
            </a:r>
            <a:r>
              <a:rPr sz="1642">
                <a:solidFill>
                  <a:schemeClr val="accent4">
                    <a:hueOff val="-38747"/>
                    <a:satOff val="12970"/>
                    <a:lumOff val="7058"/>
                  </a:schemeClr>
                </a:solidFill>
              </a:rPr>
              <a:t> </a:t>
            </a:r>
            <a:r>
              <a:rPr sz="1642"/>
              <a:t>containing the coordinates of the places we have to show in the USA map</a:t>
            </a:r>
          </a:p>
        </p:txBody>
      </p:sp>
      <p:sp>
        <p:nvSpPr>
          <p:cNvPr id="156" name="Data set of crimes in Los Angeles: 1 data sets containing all the crimes that took place in Los Angeles in 2016.…"/>
          <p:cNvSpPr txBox="1"/>
          <p:nvPr/>
        </p:nvSpPr>
        <p:spPr>
          <a:xfrm>
            <a:off x="7565975" y="6529069"/>
            <a:ext cx="4953547" cy="30352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marL="419862" indent="-121538" algn="l" defTabSz="397763">
              <a:lnSpc>
                <a:spcPct val="150000"/>
              </a:lnSpc>
              <a:buClr>
                <a:srgbClr val="F3B329"/>
              </a:buClr>
              <a:buSzPct val="25000"/>
              <a:buBlip>
                <a:blip r:embed="rId2"/>
              </a:buBlip>
              <a:defRPr sz="2610">
                <a:solidFill>
                  <a:srgbClr val="000000"/>
                </a:solidFill>
                <a:latin typeface="Baskerville"/>
                <a:ea typeface="Baskerville"/>
                <a:cs typeface="Baskerville"/>
                <a:sym typeface="Baskerville"/>
              </a:defRPr>
            </a:pPr>
            <a:endParaRPr/>
          </a:p>
          <a:p>
            <a:pPr marL="383400" indent="-85077" algn="l" defTabSz="397763">
              <a:lnSpc>
                <a:spcPct val="150000"/>
              </a:lnSpc>
              <a:buClr>
                <a:srgbClr val="F3B329"/>
              </a:buClr>
              <a:buSzPct val="25000"/>
              <a:buBlip>
                <a:blip r:embed="rId2"/>
              </a:buBlip>
              <a:defRPr sz="2610">
                <a:solidFill>
                  <a:srgbClr val="000000"/>
                </a:solidFill>
                <a:latin typeface="Baskerville"/>
                <a:ea typeface="Baskerville"/>
                <a:cs typeface="Baskerville"/>
                <a:sym typeface="Baskerville"/>
              </a:defRPr>
            </a:pPr>
            <a:r>
              <a:rPr sz="1827" b="1"/>
              <a:t>Data set of crimes in Los Angeles</a:t>
            </a:r>
            <a:r>
              <a:rPr sz="1827"/>
              <a:t>: </a:t>
            </a:r>
            <a:r>
              <a:rPr sz="1827">
                <a:solidFill>
                  <a:schemeClr val="accent4">
                    <a:hueOff val="-38747"/>
                    <a:satOff val="12970"/>
                    <a:lumOff val="7058"/>
                  </a:schemeClr>
                </a:solidFill>
              </a:rPr>
              <a:t>1 data</a:t>
            </a:r>
            <a:r>
              <a:rPr sz="1827"/>
              <a:t> </a:t>
            </a:r>
            <a:r>
              <a:rPr sz="1827">
                <a:solidFill>
                  <a:schemeClr val="accent4">
                    <a:hueOff val="-38747"/>
                    <a:satOff val="12970"/>
                    <a:lumOff val="7058"/>
                  </a:schemeClr>
                </a:solidFill>
              </a:rPr>
              <a:t>sets</a:t>
            </a:r>
            <a:r>
              <a:rPr sz="1827"/>
              <a:t> containing all the crimes that took place in Los Angeles in 2016.</a:t>
            </a:r>
          </a:p>
          <a:p>
            <a:pPr indent="298322" defTabSz="397763">
              <a:lnSpc>
                <a:spcPct val="150000"/>
              </a:lnSpc>
              <a:defRPr sz="1827">
                <a:solidFill>
                  <a:srgbClr val="000000"/>
                </a:solidFill>
                <a:latin typeface="Baskerville"/>
                <a:ea typeface="Baskerville"/>
                <a:cs typeface="Baskerville"/>
                <a:sym typeface="Baskerville"/>
              </a:defRPr>
            </a:pPr>
            <a:r>
              <a:t>(</a:t>
            </a:r>
            <a:r>
              <a:rPr b="1"/>
              <a:t>1584316</a:t>
            </a:r>
            <a:r>
              <a:t> rows and </a:t>
            </a:r>
            <a:r>
              <a:rPr b="1"/>
              <a:t>28</a:t>
            </a:r>
            <a:r>
              <a:t> columns </a:t>
            </a:r>
            <a:r>
              <a:rPr>
                <a:solidFill>
                  <a:schemeClr val="accent4"/>
                </a:solidFill>
              </a:rPr>
              <a:t>before cleaning</a:t>
            </a:r>
            <a:r>
              <a:t>, </a:t>
            </a:r>
            <a:r>
              <a:rPr>
                <a:solidFill>
                  <a:schemeClr val="accent4"/>
                </a:solidFill>
              </a:rPr>
              <a:t>after cleaning</a:t>
            </a:r>
            <a:r>
              <a:t> with only crime occurred in 2016 rows are reduced to </a:t>
            </a:r>
            <a:r>
              <a:rPr b="1"/>
              <a:t>20441</a:t>
            </a:r>
            <a:r>
              <a:t> )</a:t>
            </a:r>
          </a:p>
        </p:txBody>
      </p:sp>
      <p:grpSp>
        <p:nvGrpSpPr>
          <p:cNvPr id="159" name="Galleria immagini"/>
          <p:cNvGrpSpPr/>
          <p:nvPr/>
        </p:nvGrpSpPr>
        <p:grpSpPr>
          <a:xfrm>
            <a:off x="1183937" y="7055046"/>
            <a:ext cx="6347203" cy="2139638"/>
            <a:chOff x="0" y="0"/>
            <a:chExt cx="6347201" cy="2139637"/>
          </a:xfrm>
        </p:grpSpPr>
        <p:pic>
          <p:nvPicPr>
            <p:cNvPr id="157" name="Screenshot 2018-06-12 10.25.49.png" descr="Screenshot 2018-06-12 10.25.49.png"/>
            <p:cNvPicPr>
              <a:picLocks noChangeAspect="1"/>
            </p:cNvPicPr>
            <p:nvPr/>
          </p:nvPicPr>
          <p:blipFill>
            <a:blip r:embed="rId4"/>
            <a:srcRect t="614" b="614"/>
            <a:stretch>
              <a:fillRect/>
            </a:stretch>
          </p:blipFill>
          <p:spPr>
            <a:xfrm>
              <a:off x="0" y="0"/>
              <a:ext cx="6347202" cy="1745938"/>
            </a:xfrm>
            <a:prstGeom prst="rect">
              <a:avLst/>
            </a:prstGeom>
            <a:ln w="12700" cap="flat">
              <a:noFill/>
              <a:miter lim="400000"/>
            </a:ln>
            <a:effectLst/>
          </p:spPr>
        </p:pic>
        <p:sp>
          <p:nvSpPr>
            <p:cNvPr id="158" name="Figure 2"/>
            <p:cNvSpPr/>
            <p:nvPr/>
          </p:nvSpPr>
          <p:spPr>
            <a:xfrm>
              <a:off x="0" y="1822137"/>
              <a:ext cx="6347202" cy="3175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6200" tIns="76200" rIns="76200" bIns="76200" numCol="1" anchor="t">
              <a:noAutofit/>
            </a:bodyPr>
            <a:lstStyle>
              <a:lvl1pPr>
                <a:lnSpc>
                  <a:spcPct val="120000"/>
                </a:lnSpc>
                <a:defRPr sz="1100">
                  <a:solidFill>
                    <a:srgbClr val="5B5854"/>
                  </a:solidFill>
                  <a:latin typeface="Baskerville SemiBold"/>
                  <a:ea typeface="Baskerville SemiBold"/>
                  <a:cs typeface="Baskerville SemiBold"/>
                  <a:sym typeface="Baskerville SemiBold"/>
                </a:defRPr>
              </a:lvl1pPr>
            </a:lstStyle>
            <a:p>
              <a:r>
                <a:t>Figure 2</a:t>
              </a: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49"/>
                                        </p:tgtEl>
                                        <p:attrNameLst>
                                          <p:attrName>style.visibility</p:attrName>
                                        </p:attrNameLst>
                                      </p:cBhvr>
                                      <p:to>
                                        <p:strVal val="visible"/>
                                      </p:to>
                                    </p:set>
                                    <p:anim calcmode="lin" valueType="num">
                                      <p:cBhvr>
                                        <p:cTn id="7" dur="1000" fill="hold"/>
                                        <p:tgtEl>
                                          <p:spTgt spid="149"/>
                                        </p:tgtEl>
                                        <p:attrNameLst>
                                          <p:attrName>ppt_x</p:attrName>
                                        </p:attrNameLst>
                                      </p:cBhvr>
                                      <p:tavLst>
                                        <p:tav tm="0">
                                          <p:val>
                                            <p:strVal val="0-#ppt_w/2"/>
                                          </p:val>
                                        </p:tav>
                                        <p:tav tm="100000">
                                          <p:val>
                                            <p:strVal val="#ppt_x"/>
                                          </p:val>
                                        </p:tav>
                                      </p:tavLst>
                                    </p:anim>
                                    <p:anim calcmode="lin" valueType="num">
                                      <p:cBhvr>
                                        <p:cTn id="8" dur="1000" fill="hold"/>
                                        <p:tgtEl>
                                          <p:spTgt spid="1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2" nodeType="clickEffect">
                                  <p:stCondLst>
                                    <p:cond delay="0"/>
                                  </p:stCondLst>
                                  <p:iterate>
                                    <p:tmAbs val="0"/>
                                  </p:iterate>
                                  <p:childTnLst>
                                    <p:set>
                                      <p:cBhvr>
                                        <p:cTn id="12" fill="hold"/>
                                        <p:tgtEl>
                                          <p:spTgt spid="154"/>
                                        </p:tgtEl>
                                        <p:attrNameLst>
                                          <p:attrName>style.visibility</p:attrName>
                                        </p:attrNameLst>
                                      </p:cBhvr>
                                      <p:to>
                                        <p:strVal val="visible"/>
                                      </p:to>
                                    </p:set>
                                    <p:animEffect transition="in" filter="box(out)">
                                      <p:cBhvr>
                                        <p:cTn id="13" dur="1000"/>
                                        <p:tgtEl>
                                          <p:spTgt spid="154"/>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3" nodeType="clickEffect">
                                  <p:stCondLst>
                                    <p:cond delay="0"/>
                                  </p:stCondLst>
                                  <p:iterate>
                                    <p:tmAbs val="0"/>
                                  </p:iterate>
                                  <p:childTnLst>
                                    <p:set>
                                      <p:cBhvr>
                                        <p:cTn id="17" fill="hold"/>
                                        <p:tgtEl>
                                          <p:spTgt spid="150"/>
                                        </p:tgtEl>
                                        <p:attrNameLst>
                                          <p:attrName>style.visibility</p:attrName>
                                        </p:attrNameLst>
                                      </p:cBhvr>
                                      <p:to>
                                        <p:strVal val="visible"/>
                                      </p:to>
                                    </p:set>
                                    <p:animEffect transition="in" filter="box(out)">
                                      <p:cBhvr>
                                        <p:cTn id="18" dur="1000"/>
                                        <p:tgtEl>
                                          <p:spTgt spid="150"/>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32" fill="hold" grpId="4" nodeType="clickEffect">
                                  <p:stCondLst>
                                    <p:cond delay="0"/>
                                  </p:stCondLst>
                                  <p:iterate>
                                    <p:tmAbs val="0"/>
                                  </p:iterate>
                                  <p:childTnLst>
                                    <p:set>
                                      <p:cBhvr>
                                        <p:cTn id="22" fill="hold"/>
                                        <p:tgtEl>
                                          <p:spTgt spid="153"/>
                                        </p:tgtEl>
                                        <p:attrNameLst>
                                          <p:attrName>style.visibility</p:attrName>
                                        </p:attrNameLst>
                                      </p:cBhvr>
                                      <p:to>
                                        <p:strVal val="visible"/>
                                      </p:to>
                                    </p:set>
                                    <p:animEffect transition="in" filter="box(out)">
                                      <p:cBhvr>
                                        <p:cTn id="23" dur="1000"/>
                                        <p:tgtEl>
                                          <p:spTgt spid="153"/>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32" fill="hold" grpId="5" nodeType="clickEffect">
                                  <p:stCondLst>
                                    <p:cond delay="0"/>
                                  </p:stCondLst>
                                  <p:iterate>
                                    <p:tmAbs val="0"/>
                                  </p:iterate>
                                  <p:childTnLst>
                                    <p:set>
                                      <p:cBhvr>
                                        <p:cTn id="27" fill="hold"/>
                                        <p:tgtEl>
                                          <p:spTgt spid="155"/>
                                        </p:tgtEl>
                                        <p:attrNameLst>
                                          <p:attrName>style.visibility</p:attrName>
                                        </p:attrNameLst>
                                      </p:cBhvr>
                                      <p:to>
                                        <p:strVal val="visible"/>
                                      </p:to>
                                    </p:set>
                                    <p:animEffect transition="in" filter="box(out)">
                                      <p:cBhvr>
                                        <p:cTn id="28" dur="1000"/>
                                        <p:tgtEl>
                                          <p:spTgt spid="155"/>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32" fill="hold" grpId="6" nodeType="clickEffect">
                                  <p:stCondLst>
                                    <p:cond delay="0"/>
                                  </p:stCondLst>
                                  <p:iterate>
                                    <p:tmAbs val="0"/>
                                  </p:iterate>
                                  <p:childTnLst>
                                    <p:set>
                                      <p:cBhvr>
                                        <p:cTn id="32" fill="hold"/>
                                        <p:tgtEl>
                                          <p:spTgt spid="156"/>
                                        </p:tgtEl>
                                        <p:attrNameLst>
                                          <p:attrName>style.visibility</p:attrName>
                                        </p:attrNameLst>
                                      </p:cBhvr>
                                      <p:to>
                                        <p:strVal val="visible"/>
                                      </p:to>
                                    </p:set>
                                    <p:animEffect transition="in" filter="box(out)">
                                      <p:cBhvr>
                                        <p:cTn id="33" dur="1000"/>
                                        <p:tgtEl>
                                          <p:spTgt spid="156"/>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32" fill="hold" grpId="7" nodeType="clickEffect">
                                  <p:stCondLst>
                                    <p:cond delay="0"/>
                                  </p:stCondLst>
                                  <p:iterate>
                                    <p:tmAbs val="0"/>
                                  </p:iterate>
                                  <p:childTnLst>
                                    <p:set>
                                      <p:cBhvr>
                                        <p:cTn id="37" fill="hold"/>
                                        <p:tgtEl>
                                          <p:spTgt spid="159"/>
                                        </p:tgtEl>
                                        <p:attrNameLst>
                                          <p:attrName>style.visibility</p:attrName>
                                        </p:attrNameLst>
                                      </p:cBhvr>
                                      <p:to>
                                        <p:strVal val="visible"/>
                                      </p:to>
                                    </p:set>
                                    <p:animEffect transition="in" filter="box(out)">
                                      <p:cBhvr>
                                        <p:cTn id="38" dur="10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1" animBg="1" advAuto="0"/>
      <p:bldP spid="150" grpId="3" animBg="1" advAuto="0"/>
      <p:bldP spid="153" grpId="4" animBg="1" advAuto="0"/>
      <p:bldP spid="154" grpId="2" animBg="1" advAuto="0"/>
      <p:bldP spid="155" grpId="5" animBg="1" advAuto="0"/>
      <p:bldP spid="156" grpId="6" animBg="1" advAuto="0"/>
      <p:bldP spid="159" grpId="7"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Data  cleaning"/>
          <p:cNvSpPr txBox="1">
            <a:spLocks noGrp="1"/>
          </p:cNvSpPr>
          <p:nvPr>
            <p:ph type="title"/>
          </p:nvPr>
        </p:nvSpPr>
        <p:spPr>
          <a:xfrm>
            <a:off x="2044700" y="1031081"/>
            <a:ext cx="9575800" cy="1381473"/>
          </a:xfrm>
          <a:prstGeom prst="rect">
            <a:avLst/>
          </a:prstGeom>
          <a:ln w="25400">
            <a:solidFill>
              <a:srgbClr val="B8B8B8"/>
            </a:solidFill>
          </a:ln>
        </p:spPr>
        <p:txBody>
          <a:bodyPr/>
          <a:lstStyle>
            <a:lvl1pPr>
              <a:tabLst/>
              <a:defRPr sz="4200">
                <a:solidFill>
                  <a:schemeClr val="accent5"/>
                </a:solidFill>
              </a:defRPr>
            </a:lvl1pPr>
          </a:lstStyle>
          <a:p>
            <a:r>
              <a:t>Data  cleaning</a:t>
            </a:r>
          </a:p>
        </p:txBody>
      </p:sp>
      <p:sp>
        <p:nvSpPr>
          <p:cNvPr id="162" name="We first created a single data set by combining the 7 Data set of crimes in the USA, where:"/>
          <p:cNvSpPr txBox="1">
            <a:spLocks noGrp="1"/>
          </p:cNvSpPr>
          <p:nvPr>
            <p:ph type="body" sz="quarter" idx="4294967295"/>
          </p:nvPr>
        </p:nvSpPr>
        <p:spPr>
          <a:xfrm>
            <a:off x="1854200" y="2755503"/>
            <a:ext cx="9753600" cy="1013818"/>
          </a:xfrm>
          <a:prstGeom prst="rect">
            <a:avLst/>
          </a:prstGeom>
        </p:spPr>
        <p:txBody>
          <a:bodyPr/>
          <a:lstStyle/>
          <a:p>
            <a:pPr indent="284606" algn="l" defTabSz="379475">
              <a:lnSpc>
                <a:spcPct val="150000"/>
              </a:lnSpc>
              <a:defRPr sz="2490">
                <a:solidFill>
                  <a:srgbClr val="000000"/>
                </a:solidFill>
                <a:effectLst/>
                <a:latin typeface="Baskerville"/>
                <a:ea typeface="Baskerville"/>
                <a:cs typeface="Baskerville"/>
                <a:sym typeface="Baskerville"/>
              </a:defRPr>
            </a:pPr>
            <a:r>
              <a:t>We first created a single data set by </a:t>
            </a:r>
            <a:r>
              <a:rPr>
                <a:solidFill>
                  <a:schemeClr val="accent4">
                    <a:hueOff val="-38747"/>
                    <a:satOff val="12970"/>
                    <a:lumOff val="7058"/>
                  </a:schemeClr>
                </a:solidFill>
              </a:rPr>
              <a:t>combining</a:t>
            </a:r>
            <a:r>
              <a:t> the </a:t>
            </a:r>
            <a:r>
              <a:rPr>
                <a:solidFill>
                  <a:schemeClr val="accent4">
                    <a:hueOff val="-38747"/>
                    <a:satOff val="12970"/>
                    <a:lumOff val="7058"/>
                  </a:schemeClr>
                </a:solidFill>
              </a:rPr>
              <a:t>7 </a:t>
            </a:r>
            <a:r>
              <a:rPr i="1">
                <a:solidFill>
                  <a:schemeClr val="accent4">
                    <a:hueOff val="-38747"/>
                    <a:satOff val="12970"/>
                    <a:lumOff val="7058"/>
                  </a:schemeClr>
                </a:solidFill>
              </a:rPr>
              <a:t>Data set </a:t>
            </a:r>
            <a:r>
              <a:rPr i="1"/>
              <a:t>of crimes in the USA</a:t>
            </a:r>
            <a:r>
              <a:t>, where:</a:t>
            </a:r>
          </a:p>
        </p:txBody>
      </p:sp>
      <p:sp>
        <p:nvSpPr>
          <p:cNvPr id="163" name="We had to add the geographic coordinates data set for each state,"/>
          <p:cNvSpPr txBox="1"/>
          <p:nvPr/>
        </p:nvSpPr>
        <p:spPr>
          <a:xfrm>
            <a:off x="2082800" y="4787503"/>
            <a:ext cx="9296400" cy="101381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marL="639603" indent="-348138" algn="l" defTabSz="388620">
              <a:lnSpc>
                <a:spcPct val="150000"/>
              </a:lnSpc>
              <a:buSzPct val="95000"/>
              <a:buChar char="•"/>
              <a:defRPr sz="2550">
                <a:solidFill>
                  <a:srgbClr val="000000"/>
                </a:solidFill>
                <a:latin typeface="Baskerville"/>
                <a:ea typeface="Baskerville"/>
                <a:cs typeface="Baskerville"/>
                <a:sym typeface="Baskerville"/>
              </a:defRPr>
            </a:pPr>
            <a:r>
              <a:t>We had to </a:t>
            </a:r>
            <a:r>
              <a:rPr>
                <a:solidFill>
                  <a:schemeClr val="accent4">
                    <a:hueOff val="-38747"/>
                    <a:satOff val="12970"/>
                    <a:lumOff val="7058"/>
                  </a:schemeClr>
                </a:solidFill>
              </a:rPr>
              <a:t>add</a:t>
            </a:r>
            <a:r>
              <a:t> the geographic coordinates data set for each state,</a:t>
            </a:r>
          </a:p>
        </p:txBody>
      </p:sp>
      <p:sp>
        <p:nvSpPr>
          <p:cNvPr id="164" name="We have eliminated the row containing the FBI prediction for each of the seven data sets ( but we used FBI predictions for 2017 comparing them with ours),"/>
          <p:cNvSpPr txBox="1"/>
          <p:nvPr/>
        </p:nvSpPr>
        <p:spPr>
          <a:xfrm>
            <a:off x="2108200" y="3771503"/>
            <a:ext cx="9245600" cy="101381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marL="534257" indent="-290798" algn="l" defTabSz="324611">
              <a:lnSpc>
                <a:spcPct val="150000"/>
              </a:lnSpc>
              <a:buSzPct val="95000"/>
              <a:buChar char="•"/>
              <a:defRPr sz="2130">
                <a:solidFill>
                  <a:srgbClr val="000000"/>
                </a:solidFill>
                <a:latin typeface="Baskerville"/>
                <a:ea typeface="Baskerville"/>
                <a:cs typeface="Baskerville"/>
                <a:sym typeface="Baskerville"/>
              </a:defRPr>
            </a:pPr>
            <a:r>
              <a:t>We have </a:t>
            </a:r>
            <a:r>
              <a:rPr>
                <a:solidFill>
                  <a:schemeClr val="accent4">
                    <a:hueOff val="-38747"/>
                    <a:satOff val="12970"/>
                    <a:lumOff val="7058"/>
                  </a:schemeClr>
                </a:solidFill>
              </a:rPr>
              <a:t>eliminated</a:t>
            </a:r>
            <a:r>
              <a:t> the row containing the FBI prediction for each of the seven data sets ( but we used FBI predictions for 2017 </a:t>
            </a:r>
            <a:r>
              <a:rPr>
                <a:solidFill>
                  <a:schemeClr val="accent4">
                    <a:hueOff val="-38747"/>
                    <a:satOff val="12970"/>
                    <a:lumOff val="7058"/>
                  </a:schemeClr>
                </a:solidFill>
              </a:rPr>
              <a:t>comparing</a:t>
            </a:r>
            <a:r>
              <a:t> them with ours),</a:t>
            </a:r>
          </a:p>
        </p:txBody>
      </p:sp>
      <p:sp>
        <p:nvSpPr>
          <p:cNvPr id="165" name="We had to fill the empty row in the State column with the name of the state to which the respective city in the next column belonged."/>
          <p:cNvSpPr txBox="1"/>
          <p:nvPr/>
        </p:nvSpPr>
        <p:spPr>
          <a:xfrm>
            <a:off x="2089546" y="5647283"/>
            <a:ext cx="9486108" cy="113407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marL="647128" indent="-352234" algn="l" defTabSz="393192">
              <a:lnSpc>
                <a:spcPct val="150000"/>
              </a:lnSpc>
              <a:buSzPct val="95000"/>
              <a:buChar char="•"/>
              <a:defRPr sz="2580">
                <a:solidFill>
                  <a:srgbClr val="000000"/>
                </a:solidFill>
                <a:latin typeface="Baskerville"/>
                <a:ea typeface="Baskerville"/>
                <a:cs typeface="Baskerville"/>
                <a:sym typeface="Baskerville"/>
              </a:defRPr>
            </a:pPr>
            <a:r>
              <a:t>We had to fill </a:t>
            </a:r>
            <a:r>
              <a:rPr>
                <a:solidFill>
                  <a:schemeClr val="accent4">
                    <a:hueOff val="-38747"/>
                    <a:satOff val="12970"/>
                    <a:lumOff val="7058"/>
                  </a:schemeClr>
                </a:solidFill>
              </a:rPr>
              <a:t>the empty row in the State column </a:t>
            </a:r>
            <a:r>
              <a:t>with the name of the state to which the respective city in the next column belonged. </a:t>
            </a:r>
          </a:p>
        </p:txBody>
      </p:sp>
      <p:sp>
        <p:nvSpPr>
          <p:cNvPr id="166" name="For NaNs in the crimes columns we use a logic,"/>
          <p:cNvSpPr txBox="1"/>
          <p:nvPr/>
        </p:nvSpPr>
        <p:spPr>
          <a:xfrm>
            <a:off x="2077144" y="7111603"/>
            <a:ext cx="9296401" cy="83507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marL="752475" indent="-409575" algn="l">
              <a:lnSpc>
                <a:spcPct val="150000"/>
              </a:lnSpc>
              <a:buSzPct val="95000"/>
              <a:buChar char="•"/>
              <a:defRPr sz="2600">
                <a:solidFill>
                  <a:srgbClr val="000000"/>
                </a:solidFill>
                <a:latin typeface="Baskerville"/>
                <a:ea typeface="Baskerville"/>
                <a:cs typeface="Baskerville"/>
                <a:sym typeface="Baskerville"/>
              </a:defRPr>
            </a:pPr>
            <a:r>
              <a:t>For </a:t>
            </a:r>
            <a:r>
              <a:rPr>
                <a:solidFill>
                  <a:schemeClr val="accent4">
                    <a:hueOff val="-38747"/>
                    <a:satOff val="12970"/>
                    <a:lumOff val="7058"/>
                  </a:schemeClr>
                </a:solidFill>
              </a:rPr>
              <a:t>NaNs</a:t>
            </a:r>
            <a:r>
              <a:t> in the crimes columns we use a </a:t>
            </a:r>
            <a:r>
              <a:rPr>
                <a:solidFill>
                  <a:schemeClr val="accent4">
                    <a:hueOff val="-38747"/>
                    <a:satOff val="12970"/>
                    <a:lumOff val="7058"/>
                  </a:schemeClr>
                </a:solidFill>
              </a:rPr>
              <a:t>logic</a:t>
            </a:r>
            <a:r>
              <a:t>,</a:t>
            </a:r>
          </a:p>
        </p:txBody>
      </p:sp>
      <p:sp>
        <p:nvSpPr>
          <p:cNvPr id="167" name="We added the data of all the cities of each state, thus reporting information on crimes according to the States and no longer according to the cities."/>
          <p:cNvSpPr txBox="1"/>
          <p:nvPr/>
        </p:nvSpPr>
        <p:spPr>
          <a:xfrm>
            <a:off x="2039242" y="7880598"/>
            <a:ext cx="9898758" cy="140687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marL="481584" indent="-262128" algn="l" defTabSz="292607">
              <a:lnSpc>
                <a:spcPct val="150000"/>
              </a:lnSpc>
              <a:buSzPct val="95000"/>
              <a:buChar char="•"/>
              <a:defRPr sz="2368">
                <a:solidFill>
                  <a:srgbClr val="000000"/>
                </a:solidFill>
                <a:latin typeface="Baskerville"/>
                <a:ea typeface="Baskerville"/>
                <a:cs typeface="Baskerville"/>
                <a:sym typeface="Baskerville"/>
              </a:defRPr>
            </a:pPr>
            <a:r>
              <a:t>We added the data of all the cities of each state, thus </a:t>
            </a:r>
            <a:r>
              <a:rPr>
                <a:solidFill>
                  <a:schemeClr val="accent4">
                    <a:hueOff val="-38747"/>
                    <a:satOff val="12970"/>
                    <a:lumOff val="7058"/>
                  </a:schemeClr>
                </a:solidFill>
              </a:rPr>
              <a:t>reporting</a:t>
            </a:r>
            <a:r>
              <a:t> </a:t>
            </a:r>
            <a:r>
              <a:rPr>
                <a:solidFill>
                  <a:schemeClr val="accent4">
                    <a:hueOff val="-38747"/>
                    <a:satOff val="12970"/>
                    <a:lumOff val="7058"/>
                  </a:schemeClr>
                </a:solidFill>
              </a:rPr>
              <a:t>information</a:t>
            </a:r>
            <a:r>
              <a:t> on crimes </a:t>
            </a:r>
            <a:r>
              <a:rPr>
                <a:solidFill>
                  <a:schemeClr val="accent4">
                    <a:hueOff val="-38747"/>
                    <a:satOff val="12970"/>
                    <a:lumOff val="7058"/>
                  </a:schemeClr>
                </a:solidFill>
              </a:rPr>
              <a:t>according to the States</a:t>
            </a:r>
            <a:r>
              <a:t> and no longer according to the cities.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61"/>
                                        </p:tgtEl>
                                        <p:attrNameLst>
                                          <p:attrName>style.visibility</p:attrName>
                                        </p:attrNameLst>
                                      </p:cBhvr>
                                      <p:to>
                                        <p:strVal val="visible"/>
                                      </p:to>
                                    </p:set>
                                    <p:anim calcmode="lin" valueType="num">
                                      <p:cBhvr>
                                        <p:cTn id="7" dur="1000" fill="hold"/>
                                        <p:tgtEl>
                                          <p:spTgt spid="161"/>
                                        </p:tgtEl>
                                        <p:attrNameLst>
                                          <p:attrName>ppt_x</p:attrName>
                                        </p:attrNameLst>
                                      </p:cBhvr>
                                      <p:tavLst>
                                        <p:tav tm="0">
                                          <p:val>
                                            <p:strVal val="0-#ppt_w/2"/>
                                          </p:val>
                                        </p:tav>
                                        <p:tav tm="100000">
                                          <p:val>
                                            <p:strVal val="#ppt_x"/>
                                          </p:val>
                                        </p:tav>
                                      </p:tavLst>
                                    </p:anim>
                                    <p:anim calcmode="lin" valueType="num">
                                      <p:cBhvr>
                                        <p:cTn id="8" dur="1000" fill="hold"/>
                                        <p:tgtEl>
                                          <p:spTgt spid="16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2" nodeType="clickEffect">
                                  <p:stCondLst>
                                    <p:cond delay="0"/>
                                  </p:stCondLst>
                                  <p:iterate>
                                    <p:tmAbs val="0"/>
                                  </p:iterate>
                                  <p:childTnLst>
                                    <p:set>
                                      <p:cBhvr>
                                        <p:cTn id="12" fill="hold"/>
                                        <p:tgtEl>
                                          <p:spTgt spid="162"/>
                                        </p:tgtEl>
                                        <p:attrNameLst>
                                          <p:attrName>style.visibility</p:attrName>
                                        </p:attrNameLst>
                                      </p:cBhvr>
                                      <p:to>
                                        <p:strVal val="visible"/>
                                      </p:to>
                                    </p:set>
                                    <p:animEffect transition="in" filter="box(out)">
                                      <p:cBhvr>
                                        <p:cTn id="13" dur="1000"/>
                                        <p:tgtEl>
                                          <p:spTgt spid="162"/>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3" nodeType="clickEffect">
                                  <p:stCondLst>
                                    <p:cond delay="0"/>
                                  </p:stCondLst>
                                  <p:iterate>
                                    <p:tmAbs val="0"/>
                                  </p:iterate>
                                  <p:childTnLst>
                                    <p:set>
                                      <p:cBhvr>
                                        <p:cTn id="17" fill="hold"/>
                                        <p:tgtEl>
                                          <p:spTgt spid="164"/>
                                        </p:tgtEl>
                                        <p:attrNameLst>
                                          <p:attrName>style.visibility</p:attrName>
                                        </p:attrNameLst>
                                      </p:cBhvr>
                                      <p:to>
                                        <p:strVal val="visible"/>
                                      </p:to>
                                    </p:set>
                                    <p:animEffect transition="in" filter="box(out)">
                                      <p:cBhvr>
                                        <p:cTn id="18" dur="1000"/>
                                        <p:tgtEl>
                                          <p:spTgt spid="164"/>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32" fill="hold" grpId="4" nodeType="clickEffect">
                                  <p:stCondLst>
                                    <p:cond delay="0"/>
                                  </p:stCondLst>
                                  <p:iterate>
                                    <p:tmAbs val="0"/>
                                  </p:iterate>
                                  <p:childTnLst>
                                    <p:set>
                                      <p:cBhvr>
                                        <p:cTn id="22" fill="hold"/>
                                        <p:tgtEl>
                                          <p:spTgt spid="163"/>
                                        </p:tgtEl>
                                        <p:attrNameLst>
                                          <p:attrName>style.visibility</p:attrName>
                                        </p:attrNameLst>
                                      </p:cBhvr>
                                      <p:to>
                                        <p:strVal val="visible"/>
                                      </p:to>
                                    </p:set>
                                    <p:animEffect transition="in" filter="box(out)">
                                      <p:cBhvr>
                                        <p:cTn id="23" dur="1000"/>
                                        <p:tgtEl>
                                          <p:spTgt spid="163"/>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32" fill="hold" grpId="5" nodeType="clickEffect">
                                  <p:stCondLst>
                                    <p:cond delay="0"/>
                                  </p:stCondLst>
                                  <p:iterate>
                                    <p:tmAbs val="0"/>
                                  </p:iterate>
                                  <p:childTnLst>
                                    <p:set>
                                      <p:cBhvr>
                                        <p:cTn id="27" fill="hold"/>
                                        <p:tgtEl>
                                          <p:spTgt spid="165"/>
                                        </p:tgtEl>
                                        <p:attrNameLst>
                                          <p:attrName>style.visibility</p:attrName>
                                        </p:attrNameLst>
                                      </p:cBhvr>
                                      <p:to>
                                        <p:strVal val="visible"/>
                                      </p:to>
                                    </p:set>
                                    <p:animEffect transition="in" filter="box(out)">
                                      <p:cBhvr>
                                        <p:cTn id="28" dur="1000"/>
                                        <p:tgtEl>
                                          <p:spTgt spid="165"/>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32" fill="hold" grpId="6" nodeType="clickEffect">
                                  <p:stCondLst>
                                    <p:cond delay="0"/>
                                  </p:stCondLst>
                                  <p:iterate>
                                    <p:tmAbs val="0"/>
                                  </p:iterate>
                                  <p:childTnLst>
                                    <p:set>
                                      <p:cBhvr>
                                        <p:cTn id="32" fill="hold"/>
                                        <p:tgtEl>
                                          <p:spTgt spid="166"/>
                                        </p:tgtEl>
                                        <p:attrNameLst>
                                          <p:attrName>style.visibility</p:attrName>
                                        </p:attrNameLst>
                                      </p:cBhvr>
                                      <p:to>
                                        <p:strVal val="visible"/>
                                      </p:to>
                                    </p:set>
                                    <p:animEffect transition="in" filter="box(out)">
                                      <p:cBhvr>
                                        <p:cTn id="33" dur="1000"/>
                                        <p:tgtEl>
                                          <p:spTgt spid="166"/>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32" fill="hold" grpId="7" nodeType="clickEffect">
                                  <p:stCondLst>
                                    <p:cond delay="0"/>
                                  </p:stCondLst>
                                  <p:iterate>
                                    <p:tmAbs val="0"/>
                                  </p:iterate>
                                  <p:childTnLst>
                                    <p:set>
                                      <p:cBhvr>
                                        <p:cTn id="37" fill="hold"/>
                                        <p:tgtEl>
                                          <p:spTgt spid="167"/>
                                        </p:tgtEl>
                                        <p:attrNameLst>
                                          <p:attrName>style.visibility</p:attrName>
                                        </p:attrNameLst>
                                      </p:cBhvr>
                                      <p:to>
                                        <p:strVal val="visible"/>
                                      </p:to>
                                    </p:set>
                                    <p:animEffect transition="in" filter="box(out)">
                                      <p:cBhvr>
                                        <p:cTn id="38" dur="10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1" animBg="1" advAuto="0"/>
      <p:bldP spid="162" grpId="2" animBg="1" advAuto="0"/>
      <p:bldP spid="163" grpId="4" animBg="1" advAuto="0"/>
      <p:bldP spid="164" grpId="3" animBg="1" advAuto="0"/>
      <p:bldP spid="165" grpId="5" animBg="1" advAuto="0"/>
      <p:bldP spid="166" grpId="6" animBg="1" advAuto="0"/>
      <p:bldP spid="167" grpId="7"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Data  cleaning"/>
          <p:cNvSpPr txBox="1">
            <a:spLocks noGrp="1"/>
          </p:cNvSpPr>
          <p:nvPr>
            <p:ph type="title"/>
          </p:nvPr>
        </p:nvSpPr>
        <p:spPr>
          <a:xfrm>
            <a:off x="2044700" y="1031081"/>
            <a:ext cx="9575800" cy="1381473"/>
          </a:xfrm>
          <a:prstGeom prst="rect">
            <a:avLst/>
          </a:prstGeom>
          <a:ln w="25400">
            <a:solidFill>
              <a:srgbClr val="B8B8B8"/>
            </a:solidFill>
          </a:ln>
        </p:spPr>
        <p:txBody>
          <a:bodyPr/>
          <a:lstStyle>
            <a:lvl1pPr>
              <a:tabLst/>
              <a:defRPr sz="4200">
                <a:solidFill>
                  <a:schemeClr val="accent5"/>
                </a:solidFill>
              </a:defRPr>
            </a:lvl1pPr>
          </a:lstStyle>
          <a:p>
            <a:r>
              <a:t>Data  cleaning</a:t>
            </a:r>
          </a:p>
        </p:txBody>
      </p:sp>
      <p:grpSp>
        <p:nvGrpSpPr>
          <p:cNvPr id="172" name="Galleria immagini"/>
          <p:cNvGrpSpPr/>
          <p:nvPr/>
        </p:nvGrpSpPr>
        <p:grpSpPr>
          <a:xfrm>
            <a:off x="1356022" y="3001208"/>
            <a:ext cx="10539166" cy="6311574"/>
            <a:chOff x="0" y="0"/>
            <a:chExt cx="10539164" cy="6311572"/>
          </a:xfrm>
        </p:grpSpPr>
        <p:pic>
          <p:nvPicPr>
            <p:cNvPr id="170" name="Screenshot 2018-06-12 10.09.48.png" descr="Screenshot 2018-06-12 10.09.48.png"/>
            <p:cNvPicPr>
              <a:picLocks noChangeAspect="1"/>
            </p:cNvPicPr>
            <p:nvPr/>
          </p:nvPicPr>
          <p:blipFill>
            <a:blip r:embed="rId2"/>
            <a:srcRect t="1024" b="1024"/>
            <a:stretch>
              <a:fillRect/>
            </a:stretch>
          </p:blipFill>
          <p:spPr>
            <a:xfrm>
              <a:off x="0" y="0"/>
              <a:ext cx="10539165" cy="5917873"/>
            </a:xfrm>
            <a:prstGeom prst="rect">
              <a:avLst/>
            </a:prstGeom>
            <a:ln w="12700" cap="flat">
              <a:noFill/>
              <a:miter lim="400000"/>
            </a:ln>
            <a:effectLst/>
          </p:spPr>
        </p:pic>
        <p:sp>
          <p:nvSpPr>
            <p:cNvPr id="171" name="Figure 1"/>
            <p:cNvSpPr/>
            <p:nvPr/>
          </p:nvSpPr>
          <p:spPr>
            <a:xfrm>
              <a:off x="0" y="5994072"/>
              <a:ext cx="10539165" cy="3175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6200" tIns="76200" rIns="76200" bIns="76200" numCol="1" anchor="t">
              <a:noAutofit/>
            </a:bodyPr>
            <a:lstStyle>
              <a:lvl1pPr>
                <a:lnSpc>
                  <a:spcPct val="120000"/>
                </a:lnSpc>
                <a:defRPr sz="1100">
                  <a:solidFill>
                    <a:srgbClr val="5B5854"/>
                  </a:solidFill>
                  <a:latin typeface="Baskerville SemiBold"/>
                  <a:ea typeface="Baskerville SemiBold"/>
                  <a:cs typeface="Baskerville SemiBold"/>
                  <a:sym typeface="Baskerville SemiBold"/>
                </a:defRPr>
              </a:lvl1pPr>
            </a:lstStyle>
            <a:p>
              <a:r>
                <a:t>Figure 1</a:t>
              </a: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69"/>
                                        </p:tgtEl>
                                        <p:attrNameLst>
                                          <p:attrName>style.visibility</p:attrName>
                                        </p:attrNameLst>
                                      </p:cBhvr>
                                      <p:to>
                                        <p:strVal val="visible"/>
                                      </p:to>
                                    </p:set>
                                    <p:anim calcmode="lin" valueType="num">
                                      <p:cBhvr>
                                        <p:cTn id="7" dur="1000" fill="hold"/>
                                        <p:tgtEl>
                                          <p:spTgt spid="169"/>
                                        </p:tgtEl>
                                        <p:attrNameLst>
                                          <p:attrName>ppt_x</p:attrName>
                                        </p:attrNameLst>
                                      </p:cBhvr>
                                      <p:tavLst>
                                        <p:tav tm="0">
                                          <p:val>
                                            <p:strVal val="0-#ppt_w/2"/>
                                          </p:val>
                                        </p:tav>
                                        <p:tav tm="100000">
                                          <p:val>
                                            <p:strVal val="#ppt_x"/>
                                          </p:val>
                                        </p:tav>
                                      </p:tavLst>
                                    </p:anim>
                                    <p:anim calcmode="lin" valueType="num">
                                      <p:cBhvr>
                                        <p:cTn id="8" dur="1000" fill="hold"/>
                                        <p:tgtEl>
                                          <p:spTgt spid="16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2" nodeType="clickEffect">
                                  <p:stCondLst>
                                    <p:cond delay="0"/>
                                  </p:stCondLst>
                                  <p:iterate>
                                    <p:tmAbs val="0"/>
                                  </p:iterate>
                                  <p:childTnLst>
                                    <p:set>
                                      <p:cBhvr>
                                        <p:cTn id="12" fill="hold"/>
                                        <p:tgtEl>
                                          <p:spTgt spid="172"/>
                                        </p:tgtEl>
                                        <p:attrNameLst>
                                          <p:attrName>style.visibility</p:attrName>
                                        </p:attrNameLst>
                                      </p:cBhvr>
                                      <p:to>
                                        <p:strVal val="visible"/>
                                      </p:to>
                                    </p:set>
                                    <p:animEffect transition="in" filter="box(out)">
                                      <p:cBhvr>
                                        <p:cTn id="13" dur="10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1" animBg="1" advAuto="0"/>
      <p:bldP spid="172" grpId="2"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Data  cleaning"/>
          <p:cNvSpPr txBox="1">
            <a:spLocks noGrp="1"/>
          </p:cNvSpPr>
          <p:nvPr>
            <p:ph type="title"/>
          </p:nvPr>
        </p:nvSpPr>
        <p:spPr>
          <a:xfrm>
            <a:off x="2044700" y="1031081"/>
            <a:ext cx="9575800" cy="1381473"/>
          </a:xfrm>
          <a:prstGeom prst="rect">
            <a:avLst/>
          </a:prstGeom>
          <a:ln w="25400">
            <a:solidFill>
              <a:srgbClr val="B8B8B8"/>
            </a:solidFill>
          </a:ln>
        </p:spPr>
        <p:txBody>
          <a:bodyPr/>
          <a:lstStyle>
            <a:lvl1pPr>
              <a:tabLst/>
              <a:defRPr sz="4200">
                <a:solidFill>
                  <a:schemeClr val="accent5"/>
                </a:solidFill>
              </a:defRPr>
            </a:lvl1pPr>
          </a:lstStyle>
          <a:p>
            <a:r>
              <a:t>Data  cleaning</a:t>
            </a:r>
          </a:p>
        </p:txBody>
      </p:sp>
      <p:sp>
        <p:nvSpPr>
          <p:cNvPr id="175" name="Because each line reports a crime with related information, we needed to take the different types of crimes located in each row making them the columns of this new data set"/>
          <p:cNvSpPr txBox="1">
            <a:spLocks noGrp="1"/>
          </p:cNvSpPr>
          <p:nvPr>
            <p:ph type="body" sz="quarter" idx="4294967295"/>
          </p:nvPr>
        </p:nvSpPr>
        <p:spPr>
          <a:xfrm>
            <a:off x="1943100" y="4914255"/>
            <a:ext cx="9753600" cy="1553667"/>
          </a:xfrm>
          <a:prstGeom prst="rect">
            <a:avLst/>
          </a:prstGeom>
        </p:spPr>
        <p:txBody>
          <a:bodyPr/>
          <a:lstStyle/>
          <a:p>
            <a:pPr marL="375716" indent="-375716" defTabSz="393192">
              <a:buSzPct val="95000"/>
              <a:buChar char="•"/>
              <a:defRPr sz="2752">
                <a:effectLst>
                  <a:outerShdw blurRad="21844" dist="21844" dir="2700000" rotWithShape="0">
                    <a:srgbClr val="FFFFFF">
                      <a:alpha val="50000"/>
                    </a:srgbClr>
                  </a:outerShdw>
                </a:effectLst>
              </a:defRPr>
            </a:pPr>
            <a:r>
              <a:t>Because each line reports a crime with related information, we needed to </a:t>
            </a:r>
            <a:r>
              <a:rPr>
                <a:solidFill>
                  <a:schemeClr val="accent4">
                    <a:hueOff val="-38747"/>
                    <a:satOff val="12970"/>
                    <a:lumOff val="7058"/>
                  </a:schemeClr>
                </a:solidFill>
              </a:rPr>
              <a:t>take</a:t>
            </a:r>
            <a:r>
              <a:t> the different types of crimes located in each </a:t>
            </a:r>
            <a:r>
              <a:rPr>
                <a:solidFill>
                  <a:schemeClr val="accent4">
                    <a:hueOff val="-38747"/>
                    <a:satOff val="12970"/>
                    <a:lumOff val="7058"/>
                  </a:schemeClr>
                </a:solidFill>
              </a:rPr>
              <a:t>row</a:t>
            </a:r>
            <a:r>
              <a:t> </a:t>
            </a:r>
            <a:r>
              <a:rPr>
                <a:solidFill>
                  <a:schemeClr val="accent4">
                    <a:hueOff val="-38747"/>
                    <a:satOff val="12970"/>
                    <a:lumOff val="7058"/>
                  </a:schemeClr>
                </a:solidFill>
              </a:rPr>
              <a:t>making them the columns </a:t>
            </a:r>
            <a:r>
              <a:t>of this new data set </a:t>
            </a:r>
            <a:endParaRPr sz="1032">
              <a:latin typeface="Times"/>
              <a:ea typeface="Times"/>
              <a:cs typeface="Times"/>
              <a:sym typeface="Times"/>
            </a:endParaRPr>
          </a:p>
        </p:txBody>
      </p:sp>
      <p:sp>
        <p:nvSpPr>
          <p:cNvPr id="176" name="For the second part it was necessary to download a new…"/>
          <p:cNvSpPr txBox="1"/>
          <p:nvPr/>
        </p:nvSpPr>
        <p:spPr>
          <a:xfrm>
            <a:off x="1943100" y="3233390"/>
            <a:ext cx="9753600" cy="112672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indent="322325" algn="l" defTabSz="429768">
              <a:lnSpc>
                <a:spcPct val="150000"/>
              </a:lnSpc>
              <a:defRPr sz="2820">
                <a:solidFill>
                  <a:srgbClr val="000000"/>
                </a:solidFill>
                <a:latin typeface="Baskerville"/>
                <a:ea typeface="Baskerville"/>
                <a:cs typeface="Baskerville"/>
                <a:sym typeface="Baskerville"/>
              </a:defRPr>
            </a:pPr>
            <a:r>
              <a:t>For the second part it was necessary to download a </a:t>
            </a:r>
            <a:r>
              <a:rPr>
                <a:solidFill>
                  <a:schemeClr val="accent4">
                    <a:hueOff val="-38747"/>
                    <a:satOff val="12970"/>
                    <a:lumOff val="7058"/>
                  </a:schemeClr>
                </a:solidFill>
              </a:rPr>
              <a:t>new </a:t>
            </a:r>
            <a:endParaRPr sz="1128">
              <a:solidFill>
                <a:schemeClr val="accent4">
                  <a:hueOff val="-38747"/>
                  <a:satOff val="12970"/>
                  <a:lumOff val="7058"/>
                </a:schemeClr>
              </a:solidFill>
              <a:latin typeface="Times"/>
              <a:ea typeface="Times"/>
              <a:cs typeface="Times"/>
              <a:sym typeface="Times"/>
            </a:endParaRPr>
          </a:p>
          <a:p>
            <a:pPr indent="322325" algn="l" defTabSz="429768">
              <a:lnSpc>
                <a:spcPct val="150000"/>
              </a:lnSpc>
              <a:defRPr sz="2820">
                <a:solidFill>
                  <a:srgbClr val="000000"/>
                </a:solidFill>
                <a:latin typeface="Baskerville"/>
                <a:ea typeface="Baskerville"/>
                <a:cs typeface="Baskerville"/>
                <a:sym typeface="Baskerville"/>
              </a:defRPr>
            </a:pPr>
            <a:r>
              <a:rPr>
                <a:solidFill>
                  <a:schemeClr val="accent4">
                    <a:hueOff val="-38747"/>
                    <a:satOff val="12970"/>
                    <a:lumOff val="7058"/>
                  </a:schemeClr>
                </a:solidFill>
              </a:rPr>
              <a:t> </a:t>
            </a:r>
            <a:r>
              <a:rPr i="1">
                <a:solidFill>
                  <a:schemeClr val="accent4">
                    <a:hueOff val="-38747"/>
                    <a:satOff val="12970"/>
                    <a:lumOff val="7058"/>
                  </a:schemeClr>
                </a:solidFill>
              </a:rPr>
              <a:t>Data set</a:t>
            </a:r>
            <a:r>
              <a:rPr i="1"/>
              <a:t> for crimes in Los Angeles</a:t>
            </a:r>
            <a:r>
              <a:t>, where we have done a reordering:</a:t>
            </a:r>
          </a:p>
        </p:txBody>
      </p:sp>
      <p:sp>
        <p:nvSpPr>
          <p:cNvPr id="177" name="NaNs on this data set were present in a different way"/>
          <p:cNvSpPr/>
          <p:nvPr/>
        </p:nvSpPr>
        <p:spPr>
          <a:xfrm>
            <a:off x="2605856" y="6781155"/>
            <a:ext cx="8428088" cy="85219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marL="372713" indent="-372713" defTabSz="416052">
              <a:buSzPct val="95000"/>
              <a:buChar char="•"/>
              <a:defRPr sz="2730">
                <a:effectLst>
                  <a:outerShdw blurRad="23114" dist="23114" dir="2700000" rotWithShape="0">
                    <a:srgbClr val="FFFFFF">
                      <a:alpha val="50000"/>
                    </a:srgbClr>
                  </a:outerShdw>
                </a:effectLst>
              </a:defRPr>
            </a:pPr>
            <a:r>
              <a:rPr>
                <a:solidFill>
                  <a:schemeClr val="accent4">
                    <a:hueOff val="-38747"/>
                    <a:satOff val="12970"/>
                    <a:lumOff val="7058"/>
                  </a:schemeClr>
                </a:solidFill>
              </a:rPr>
              <a:t>NaNs</a:t>
            </a:r>
            <a:r>
              <a:t> on this data set were present in a different way</a:t>
            </a:r>
            <a:endParaRPr sz="1092">
              <a:latin typeface="Times"/>
              <a:ea typeface="Times"/>
              <a:cs typeface="Times"/>
              <a:sym typeface="Times"/>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74"/>
                                        </p:tgtEl>
                                        <p:attrNameLst>
                                          <p:attrName>style.visibility</p:attrName>
                                        </p:attrNameLst>
                                      </p:cBhvr>
                                      <p:to>
                                        <p:strVal val="visible"/>
                                      </p:to>
                                    </p:set>
                                    <p:anim calcmode="lin" valueType="num">
                                      <p:cBhvr>
                                        <p:cTn id="7" dur="1000" fill="hold"/>
                                        <p:tgtEl>
                                          <p:spTgt spid="174"/>
                                        </p:tgtEl>
                                        <p:attrNameLst>
                                          <p:attrName>ppt_x</p:attrName>
                                        </p:attrNameLst>
                                      </p:cBhvr>
                                      <p:tavLst>
                                        <p:tav tm="0">
                                          <p:val>
                                            <p:strVal val="0-#ppt_w/2"/>
                                          </p:val>
                                        </p:tav>
                                        <p:tav tm="100000">
                                          <p:val>
                                            <p:strVal val="#ppt_x"/>
                                          </p:val>
                                        </p:tav>
                                      </p:tavLst>
                                    </p:anim>
                                    <p:anim calcmode="lin" valueType="num">
                                      <p:cBhvr>
                                        <p:cTn id="8" dur="1000" fill="hold"/>
                                        <p:tgtEl>
                                          <p:spTgt spid="17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2" nodeType="clickEffect">
                                  <p:stCondLst>
                                    <p:cond delay="0"/>
                                  </p:stCondLst>
                                  <p:iterate>
                                    <p:tmAbs val="0"/>
                                  </p:iterate>
                                  <p:childTnLst>
                                    <p:set>
                                      <p:cBhvr>
                                        <p:cTn id="12" fill="hold"/>
                                        <p:tgtEl>
                                          <p:spTgt spid="176"/>
                                        </p:tgtEl>
                                        <p:attrNameLst>
                                          <p:attrName>style.visibility</p:attrName>
                                        </p:attrNameLst>
                                      </p:cBhvr>
                                      <p:to>
                                        <p:strVal val="visible"/>
                                      </p:to>
                                    </p:set>
                                    <p:animEffect transition="in" filter="box(out)">
                                      <p:cBhvr>
                                        <p:cTn id="13" dur="1000"/>
                                        <p:tgtEl>
                                          <p:spTgt spid="176"/>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3" nodeType="clickEffect">
                                  <p:stCondLst>
                                    <p:cond delay="0"/>
                                  </p:stCondLst>
                                  <p:iterate>
                                    <p:tmAbs val="0"/>
                                  </p:iterate>
                                  <p:childTnLst>
                                    <p:set>
                                      <p:cBhvr>
                                        <p:cTn id="17" fill="hold"/>
                                        <p:tgtEl>
                                          <p:spTgt spid="175"/>
                                        </p:tgtEl>
                                        <p:attrNameLst>
                                          <p:attrName>style.visibility</p:attrName>
                                        </p:attrNameLst>
                                      </p:cBhvr>
                                      <p:to>
                                        <p:strVal val="visible"/>
                                      </p:to>
                                    </p:set>
                                    <p:animEffect transition="in" filter="box(out)">
                                      <p:cBhvr>
                                        <p:cTn id="18" dur="1000"/>
                                        <p:tgtEl>
                                          <p:spTgt spid="175"/>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32" fill="hold" grpId="4" nodeType="clickEffect">
                                  <p:stCondLst>
                                    <p:cond delay="0"/>
                                  </p:stCondLst>
                                  <p:iterate>
                                    <p:tmAbs val="0"/>
                                  </p:iterate>
                                  <p:childTnLst>
                                    <p:set>
                                      <p:cBhvr>
                                        <p:cTn id="22" fill="hold"/>
                                        <p:tgtEl>
                                          <p:spTgt spid="177"/>
                                        </p:tgtEl>
                                        <p:attrNameLst>
                                          <p:attrName>style.visibility</p:attrName>
                                        </p:attrNameLst>
                                      </p:cBhvr>
                                      <p:to>
                                        <p:strVal val="visible"/>
                                      </p:to>
                                    </p:set>
                                    <p:animEffect transition="in" filter="box(out)">
                                      <p:cBhvr>
                                        <p:cTn id="23" dur="10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1" animBg="1" advAuto="0"/>
      <p:bldP spid="175" grpId="3" animBg="1" advAuto="0"/>
      <p:bldP spid="176" grpId="2" animBg="1" advAuto="0"/>
      <p:bldP spid="177" grpId="4"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Data  cleaning"/>
          <p:cNvSpPr txBox="1">
            <a:spLocks noGrp="1"/>
          </p:cNvSpPr>
          <p:nvPr>
            <p:ph type="title"/>
          </p:nvPr>
        </p:nvSpPr>
        <p:spPr>
          <a:xfrm>
            <a:off x="2044700" y="1031081"/>
            <a:ext cx="9575800" cy="1381473"/>
          </a:xfrm>
          <a:prstGeom prst="rect">
            <a:avLst/>
          </a:prstGeom>
          <a:ln w="25400">
            <a:solidFill>
              <a:srgbClr val="B8B8B8"/>
            </a:solidFill>
          </a:ln>
        </p:spPr>
        <p:txBody>
          <a:bodyPr/>
          <a:lstStyle>
            <a:lvl1pPr>
              <a:tabLst/>
              <a:defRPr sz="4200">
                <a:solidFill>
                  <a:schemeClr val="accent5"/>
                </a:solidFill>
              </a:defRPr>
            </a:lvl1pPr>
          </a:lstStyle>
          <a:p>
            <a:r>
              <a:t>Data  cleaning</a:t>
            </a:r>
          </a:p>
        </p:txBody>
      </p:sp>
      <p:grpSp>
        <p:nvGrpSpPr>
          <p:cNvPr id="182" name="Galleria immagini"/>
          <p:cNvGrpSpPr/>
          <p:nvPr/>
        </p:nvGrpSpPr>
        <p:grpSpPr>
          <a:xfrm>
            <a:off x="742885" y="2635346"/>
            <a:ext cx="11950830" cy="3611847"/>
            <a:chOff x="0" y="0"/>
            <a:chExt cx="11950828" cy="3611845"/>
          </a:xfrm>
        </p:grpSpPr>
        <p:pic>
          <p:nvPicPr>
            <p:cNvPr id="180" name="Screenshot 2018-06-12 10.25.49.png" descr="Screenshot 2018-06-12 10.25.49.png"/>
            <p:cNvPicPr>
              <a:picLocks noChangeAspect="1"/>
            </p:cNvPicPr>
            <p:nvPr/>
          </p:nvPicPr>
          <p:blipFill>
            <a:blip r:embed="rId2"/>
            <a:srcRect t="1653" b="1653"/>
            <a:stretch>
              <a:fillRect/>
            </a:stretch>
          </p:blipFill>
          <p:spPr>
            <a:xfrm>
              <a:off x="0" y="0"/>
              <a:ext cx="11950829" cy="3218146"/>
            </a:xfrm>
            <a:prstGeom prst="rect">
              <a:avLst/>
            </a:prstGeom>
            <a:ln w="12700" cap="flat">
              <a:noFill/>
              <a:miter lim="400000"/>
            </a:ln>
            <a:effectLst/>
          </p:spPr>
        </p:pic>
        <p:sp>
          <p:nvSpPr>
            <p:cNvPr id="181" name="Figure 2"/>
            <p:cNvSpPr/>
            <p:nvPr/>
          </p:nvSpPr>
          <p:spPr>
            <a:xfrm>
              <a:off x="0" y="3294345"/>
              <a:ext cx="11950829" cy="3175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6200" tIns="76200" rIns="76200" bIns="76200" numCol="1" anchor="t">
              <a:noAutofit/>
            </a:bodyPr>
            <a:lstStyle>
              <a:lvl1pPr>
                <a:lnSpc>
                  <a:spcPct val="120000"/>
                </a:lnSpc>
                <a:defRPr sz="1100">
                  <a:solidFill>
                    <a:srgbClr val="5B5854"/>
                  </a:solidFill>
                  <a:latin typeface="Baskerville SemiBold"/>
                  <a:ea typeface="Baskerville SemiBold"/>
                  <a:cs typeface="Baskerville SemiBold"/>
                  <a:sym typeface="Baskerville SemiBold"/>
                </a:defRPr>
              </a:lvl1pPr>
            </a:lstStyle>
            <a:p>
              <a:r>
                <a:t>Figure 2</a:t>
              </a:r>
            </a:p>
          </p:txBody>
        </p:sp>
      </p:grpSp>
      <p:pic>
        <p:nvPicPr>
          <p:cNvPr id="183" name="Screenshot 2018-06-15 11.57.28.png" descr="Screenshot 2018-06-15 11.57.28.png"/>
          <p:cNvPicPr>
            <a:picLocks noChangeAspect="1"/>
          </p:cNvPicPr>
          <p:nvPr/>
        </p:nvPicPr>
        <p:blipFill>
          <a:blip r:embed="rId3"/>
          <a:stretch>
            <a:fillRect/>
          </a:stretch>
        </p:blipFill>
        <p:spPr>
          <a:xfrm>
            <a:off x="899790" y="6528057"/>
            <a:ext cx="11637020" cy="201878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79"/>
                                        </p:tgtEl>
                                        <p:attrNameLst>
                                          <p:attrName>style.visibility</p:attrName>
                                        </p:attrNameLst>
                                      </p:cBhvr>
                                      <p:to>
                                        <p:strVal val="visible"/>
                                      </p:to>
                                    </p:set>
                                    <p:anim calcmode="lin" valueType="num">
                                      <p:cBhvr>
                                        <p:cTn id="7" dur="1000" fill="hold"/>
                                        <p:tgtEl>
                                          <p:spTgt spid="179"/>
                                        </p:tgtEl>
                                        <p:attrNameLst>
                                          <p:attrName>ppt_x</p:attrName>
                                        </p:attrNameLst>
                                      </p:cBhvr>
                                      <p:tavLst>
                                        <p:tav tm="0">
                                          <p:val>
                                            <p:strVal val="0-#ppt_w/2"/>
                                          </p:val>
                                        </p:tav>
                                        <p:tav tm="100000">
                                          <p:val>
                                            <p:strVal val="#ppt_x"/>
                                          </p:val>
                                        </p:tav>
                                      </p:tavLst>
                                    </p:anim>
                                    <p:anim calcmode="lin" valueType="num">
                                      <p:cBhvr>
                                        <p:cTn id="8" dur="1000" fill="hold"/>
                                        <p:tgtEl>
                                          <p:spTgt spid="17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2" nodeType="clickEffect">
                                  <p:stCondLst>
                                    <p:cond delay="0"/>
                                  </p:stCondLst>
                                  <p:iterate>
                                    <p:tmAbs val="0"/>
                                  </p:iterate>
                                  <p:childTnLst>
                                    <p:set>
                                      <p:cBhvr>
                                        <p:cTn id="12" fill="hold"/>
                                        <p:tgtEl>
                                          <p:spTgt spid="182"/>
                                        </p:tgtEl>
                                        <p:attrNameLst>
                                          <p:attrName>style.visibility</p:attrName>
                                        </p:attrNameLst>
                                      </p:cBhvr>
                                      <p:to>
                                        <p:strVal val="visible"/>
                                      </p:to>
                                    </p:set>
                                    <p:animEffect transition="in" filter="box(out)">
                                      <p:cBhvr>
                                        <p:cTn id="13" dur="1000"/>
                                        <p:tgtEl>
                                          <p:spTgt spid="182"/>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3" nodeType="clickEffect">
                                  <p:stCondLst>
                                    <p:cond delay="0"/>
                                  </p:stCondLst>
                                  <p:iterate>
                                    <p:tmAbs val="0"/>
                                  </p:iterate>
                                  <p:childTnLst>
                                    <p:set>
                                      <p:cBhvr>
                                        <p:cTn id="17" fill="hold"/>
                                        <p:tgtEl>
                                          <p:spTgt spid="183"/>
                                        </p:tgtEl>
                                        <p:attrNameLst>
                                          <p:attrName>style.visibility</p:attrName>
                                        </p:attrNameLst>
                                      </p:cBhvr>
                                      <p:to>
                                        <p:strVal val="visible"/>
                                      </p:to>
                                    </p:set>
                                    <p:animEffect transition="in" filter="box(out)">
                                      <p:cBhvr>
                                        <p:cTn id="18" dur="10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1" animBg="1" advAuto="0"/>
      <p:bldP spid="182" grpId="2" animBg="1" advAuto="0"/>
      <p:bldP spid="183" grpId="3"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Exploratory analysis"/>
          <p:cNvSpPr txBox="1">
            <a:spLocks noGrp="1"/>
          </p:cNvSpPr>
          <p:nvPr>
            <p:ph type="title"/>
          </p:nvPr>
        </p:nvSpPr>
        <p:spPr>
          <a:xfrm>
            <a:off x="2044700" y="1031081"/>
            <a:ext cx="9575800" cy="1381473"/>
          </a:xfrm>
          <a:prstGeom prst="rect">
            <a:avLst/>
          </a:prstGeom>
          <a:ln w="25400">
            <a:solidFill>
              <a:srgbClr val="B8B8B8"/>
            </a:solidFill>
          </a:ln>
        </p:spPr>
        <p:txBody>
          <a:bodyPr/>
          <a:lstStyle>
            <a:lvl1pPr>
              <a:tabLst/>
              <a:defRPr sz="4200">
                <a:solidFill>
                  <a:schemeClr val="accent5"/>
                </a:solidFill>
              </a:defRPr>
            </a:lvl1pPr>
          </a:lstStyle>
          <a:p>
            <a:r>
              <a:t>Exploratory analysis</a:t>
            </a:r>
          </a:p>
        </p:txBody>
      </p:sp>
      <p:sp>
        <p:nvSpPr>
          <p:cNvPr id="186" name="To calculate the mean values which shows the crime with the highest impact in USA"/>
          <p:cNvSpPr txBox="1">
            <a:spLocks noGrp="1"/>
          </p:cNvSpPr>
          <p:nvPr>
            <p:ph type="body" sz="quarter" idx="4294967295"/>
          </p:nvPr>
        </p:nvSpPr>
        <p:spPr>
          <a:xfrm>
            <a:off x="1943100" y="4647555"/>
            <a:ext cx="9779000" cy="749846"/>
          </a:xfrm>
          <a:prstGeom prst="rect">
            <a:avLst/>
          </a:prstGeom>
        </p:spPr>
        <p:txBody>
          <a:bodyPr/>
          <a:lstStyle/>
          <a:p>
            <a:pPr marL="278511" indent="-278511" defTabSz="310895">
              <a:buSzPct val="95000"/>
              <a:buChar char="•"/>
              <a:defRPr sz="2040">
                <a:solidFill>
                  <a:schemeClr val="accent1"/>
                </a:solidFill>
                <a:effectLst>
                  <a:outerShdw blurRad="17272" dist="17272" dir="2700000" rotWithShape="0">
                    <a:srgbClr val="FFFFFF">
                      <a:alpha val="50000"/>
                    </a:srgbClr>
                  </a:outerShdw>
                </a:effectLst>
              </a:defRPr>
            </a:pPr>
            <a:r>
              <a:t>To calculate the </a:t>
            </a:r>
            <a:r>
              <a:rPr b="1"/>
              <a:t>mean values</a:t>
            </a:r>
            <a:r>
              <a:t> which shows the crime with the highest impact in USA </a:t>
            </a:r>
          </a:p>
        </p:txBody>
      </p:sp>
      <p:sp>
        <p:nvSpPr>
          <p:cNvPr id="187" name="Our study has moved according to a zoom: we started from the general situation of the United States and then concentrate on the most affected State in the crime rate (California), finally studying its most populous city (Los Angeles). The statically study we have done are as follow :"/>
          <p:cNvSpPr txBox="1"/>
          <p:nvPr/>
        </p:nvSpPr>
        <p:spPr>
          <a:xfrm>
            <a:off x="1943100" y="2814290"/>
            <a:ext cx="9779000" cy="188892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defTabSz="356615">
              <a:defRPr sz="2417">
                <a:effectLst>
                  <a:outerShdw blurRad="19812" dist="19812" dir="2700000" rotWithShape="0">
                    <a:srgbClr val="FFFFFF">
                      <a:alpha val="50000"/>
                    </a:srgbClr>
                  </a:outerShdw>
                </a:effectLst>
              </a:defRPr>
            </a:pPr>
            <a:r>
              <a:rPr>
                <a:solidFill>
                  <a:srgbClr val="000000"/>
                </a:solidFill>
              </a:rPr>
              <a:t>Our study has moved according to a zoom: we </a:t>
            </a:r>
            <a:r>
              <a:rPr>
                <a:solidFill>
                  <a:schemeClr val="accent4">
                    <a:hueOff val="-38747"/>
                    <a:satOff val="12970"/>
                    <a:lumOff val="7058"/>
                  </a:schemeClr>
                </a:solidFill>
              </a:rPr>
              <a:t>started</a:t>
            </a:r>
            <a:r>
              <a:rPr>
                <a:solidFill>
                  <a:srgbClr val="000000"/>
                </a:solidFill>
              </a:rPr>
              <a:t> from the general situation of the </a:t>
            </a:r>
            <a:r>
              <a:rPr>
                <a:solidFill>
                  <a:schemeClr val="accent4">
                    <a:hueOff val="-38747"/>
                    <a:satOff val="12970"/>
                    <a:lumOff val="7058"/>
                  </a:schemeClr>
                </a:solidFill>
              </a:rPr>
              <a:t>United States </a:t>
            </a:r>
            <a:r>
              <a:rPr>
                <a:solidFill>
                  <a:srgbClr val="000000"/>
                </a:solidFill>
              </a:rPr>
              <a:t>and </a:t>
            </a:r>
            <a:r>
              <a:rPr>
                <a:solidFill>
                  <a:schemeClr val="accent4">
                    <a:hueOff val="-38747"/>
                    <a:satOff val="12970"/>
                    <a:lumOff val="7058"/>
                  </a:schemeClr>
                </a:solidFill>
              </a:rPr>
              <a:t>then</a:t>
            </a:r>
            <a:r>
              <a:rPr>
                <a:solidFill>
                  <a:srgbClr val="000000"/>
                </a:solidFill>
              </a:rPr>
              <a:t> concentrate on the most affected State in the crime rate (</a:t>
            </a:r>
            <a:r>
              <a:rPr>
                <a:solidFill>
                  <a:schemeClr val="accent4">
                    <a:hueOff val="-38747"/>
                    <a:satOff val="12970"/>
                    <a:lumOff val="7058"/>
                  </a:schemeClr>
                </a:solidFill>
              </a:rPr>
              <a:t>California</a:t>
            </a:r>
            <a:r>
              <a:rPr>
                <a:solidFill>
                  <a:srgbClr val="000000"/>
                </a:solidFill>
              </a:rPr>
              <a:t>), </a:t>
            </a:r>
            <a:r>
              <a:rPr>
                <a:solidFill>
                  <a:schemeClr val="accent4">
                    <a:hueOff val="-38747"/>
                    <a:satOff val="12970"/>
                    <a:lumOff val="7058"/>
                  </a:schemeClr>
                </a:solidFill>
              </a:rPr>
              <a:t>finally</a:t>
            </a:r>
            <a:r>
              <a:rPr>
                <a:solidFill>
                  <a:srgbClr val="000000"/>
                </a:solidFill>
              </a:rPr>
              <a:t> studying its most populous city (</a:t>
            </a:r>
            <a:r>
              <a:rPr>
                <a:solidFill>
                  <a:schemeClr val="accent4">
                    <a:hueOff val="-38747"/>
                    <a:satOff val="12970"/>
                    <a:lumOff val="7058"/>
                  </a:schemeClr>
                </a:solidFill>
              </a:rPr>
              <a:t>Los Angeles</a:t>
            </a:r>
            <a:r>
              <a:rPr>
                <a:solidFill>
                  <a:srgbClr val="000000"/>
                </a:solidFill>
              </a:rPr>
              <a:t>).</a:t>
            </a:r>
            <a:r>
              <a:t> The statically study we have done are as follow :</a:t>
            </a:r>
            <a:endParaRPr sz="935">
              <a:solidFill>
                <a:srgbClr val="000000"/>
              </a:solidFill>
              <a:latin typeface="Times"/>
              <a:ea typeface="Times"/>
              <a:cs typeface="Times"/>
              <a:sym typeface="Times"/>
            </a:endParaRPr>
          </a:p>
          <a:p>
            <a:pPr defTabSz="356615">
              <a:defRPr sz="2417">
                <a:effectLst>
                  <a:outerShdw blurRad="19812" dist="19812" dir="2700000" rotWithShape="0">
                    <a:srgbClr val="FFFFFF">
                      <a:alpha val="50000"/>
                    </a:srgbClr>
                  </a:outerShdw>
                </a:effectLst>
              </a:defRPr>
            </a:pPr>
            <a:endParaRPr sz="935">
              <a:latin typeface="Times"/>
              <a:ea typeface="Times"/>
              <a:cs typeface="Times"/>
              <a:sym typeface="Times"/>
            </a:endParaRPr>
          </a:p>
        </p:txBody>
      </p:sp>
      <p:grpSp>
        <p:nvGrpSpPr>
          <p:cNvPr id="190" name="Galleria immagini"/>
          <p:cNvGrpSpPr/>
          <p:nvPr/>
        </p:nvGrpSpPr>
        <p:grpSpPr>
          <a:xfrm>
            <a:off x="2520255" y="5426025"/>
            <a:ext cx="8878690" cy="4317866"/>
            <a:chOff x="0" y="0"/>
            <a:chExt cx="8878689" cy="4317865"/>
          </a:xfrm>
        </p:grpSpPr>
        <p:pic>
          <p:nvPicPr>
            <p:cNvPr id="188" name="Screenshot 2018-06-12 20.14.11.png" descr="Screenshot 2018-06-12 20.14.11.png"/>
            <p:cNvPicPr>
              <a:picLocks noChangeAspect="1"/>
            </p:cNvPicPr>
            <p:nvPr/>
          </p:nvPicPr>
          <p:blipFill>
            <a:blip r:embed="rId2"/>
            <a:srcRect t="13137" b="13137"/>
            <a:stretch>
              <a:fillRect/>
            </a:stretch>
          </p:blipFill>
          <p:spPr>
            <a:xfrm>
              <a:off x="0" y="0"/>
              <a:ext cx="8878690" cy="3924166"/>
            </a:xfrm>
            <a:prstGeom prst="rect">
              <a:avLst/>
            </a:prstGeom>
            <a:ln w="12700" cap="flat">
              <a:noFill/>
              <a:miter lim="400000"/>
            </a:ln>
            <a:effectLst/>
          </p:spPr>
        </p:pic>
        <p:sp>
          <p:nvSpPr>
            <p:cNvPr id="189" name="Rettangolo"/>
            <p:cNvSpPr/>
            <p:nvPr/>
          </p:nvSpPr>
          <p:spPr>
            <a:xfrm>
              <a:off x="0" y="4000365"/>
              <a:ext cx="8878690" cy="3175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6200" tIns="76200" rIns="76200" bIns="76200" numCol="1" anchor="t">
              <a:noAutofit/>
            </a:bodyPr>
            <a:lstStyle>
              <a:lvl1pPr algn="l">
                <a:lnSpc>
                  <a:spcPct val="120000"/>
                </a:lnSpc>
                <a:defRPr sz="1100">
                  <a:solidFill>
                    <a:srgbClr val="5B5854"/>
                  </a:solidFill>
                  <a:latin typeface="Baskerville SemiBold"/>
                  <a:ea typeface="Baskerville SemiBold"/>
                  <a:cs typeface="Baskerville SemiBold"/>
                  <a:sym typeface="Baskerville SemiBold"/>
                </a:defRPr>
              </a:lvl1pPr>
            </a:lstStyle>
            <a:p>
              <a:r>
                <a:t>   </a:t>
              </a: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85"/>
                                        </p:tgtEl>
                                        <p:attrNameLst>
                                          <p:attrName>style.visibility</p:attrName>
                                        </p:attrNameLst>
                                      </p:cBhvr>
                                      <p:to>
                                        <p:strVal val="visible"/>
                                      </p:to>
                                    </p:set>
                                    <p:anim calcmode="lin" valueType="num">
                                      <p:cBhvr>
                                        <p:cTn id="7" dur="1000" fill="hold"/>
                                        <p:tgtEl>
                                          <p:spTgt spid="185"/>
                                        </p:tgtEl>
                                        <p:attrNameLst>
                                          <p:attrName>ppt_x</p:attrName>
                                        </p:attrNameLst>
                                      </p:cBhvr>
                                      <p:tavLst>
                                        <p:tav tm="0">
                                          <p:val>
                                            <p:strVal val="0-#ppt_w/2"/>
                                          </p:val>
                                        </p:tav>
                                        <p:tav tm="100000">
                                          <p:val>
                                            <p:strVal val="#ppt_x"/>
                                          </p:val>
                                        </p:tav>
                                      </p:tavLst>
                                    </p:anim>
                                    <p:anim calcmode="lin" valueType="num">
                                      <p:cBhvr>
                                        <p:cTn id="8" dur="1000" fill="hold"/>
                                        <p:tgtEl>
                                          <p:spTgt spid="18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2" nodeType="clickEffect">
                                  <p:stCondLst>
                                    <p:cond delay="0"/>
                                  </p:stCondLst>
                                  <p:iterate>
                                    <p:tmAbs val="0"/>
                                  </p:iterate>
                                  <p:childTnLst>
                                    <p:set>
                                      <p:cBhvr>
                                        <p:cTn id="12" fill="hold"/>
                                        <p:tgtEl>
                                          <p:spTgt spid="187"/>
                                        </p:tgtEl>
                                        <p:attrNameLst>
                                          <p:attrName>style.visibility</p:attrName>
                                        </p:attrNameLst>
                                      </p:cBhvr>
                                      <p:to>
                                        <p:strVal val="visible"/>
                                      </p:to>
                                    </p:set>
                                    <p:animEffect transition="in" filter="box(out)">
                                      <p:cBhvr>
                                        <p:cTn id="13" dur="1000"/>
                                        <p:tgtEl>
                                          <p:spTgt spid="187"/>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3" nodeType="clickEffect">
                                  <p:stCondLst>
                                    <p:cond delay="0"/>
                                  </p:stCondLst>
                                  <p:iterate>
                                    <p:tmAbs val="0"/>
                                  </p:iterate>
                                  <p:childTnLst>
                                    <p:set>
                                      <p:cBhvr>
                                        <p:cTn id="17" fill="hold"/>
                                        <p:tgtEl>
                                          <p:spTgt spid="186"/>
                                        </p:tgtEl>
                                        <p:attrNameLst>
                                          <p:attrName>style.visibility</p:attrName>
                                        </p:attrNameLst>
                                      </p:cBhvr>
                                      <p:to>
                                        <p:strVal val="visible"/>
                                      </p:to>
                                    </p:set>
                                    <p:animEffect transition="in" filter="box(out)">
                                      <p:cBhvr>
                                        <p:cTn id="18" dur="1000"/>
                                        <p:tgtEl>
                                          <p:spTgt spid="186"/>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32" fill="hold" grpId="4" nodeType="clickEffect">
                                  <p:stCondLst>
                                    <p:cond delay="0"/>
                                  </p:stCondLst>
                                  <p:iterate>
                                    <p:tmAbs val="0"/>
                                  </p:iterate>
                                  <p:childTnLst>
                                    <p:set>
                                      <p:cBhvr>
                                        <p:cTn id="22" fill="hold"/>
                                        <p:tgtEl>
                                          <p:spTgt spid="190"/>
                                        </p:tgtEl>
                                        <p:attrNameLst>
                                          <p:attrName>style.visibility</p:attrName>
                                        </p:attrNameLst>
                                      </p:cBhvr>
                                      <p:to>
                                        <p:strVal val="visible"/>
                                      </p:to>
                                    </p:set>
                                    <p:animEffect transition="in" filter="box(out)">
                                      <p:cBhvr>
                                        <p:cTn id="23"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1" animBg="1" advAuto="0"/>
      <p:bldP spid="186" grpId="3" animBg="1" advAuto="0"/>
      <p:bldP spid="187" grpId="2" animBg="1" advAuto="0"/>
      <p:bldP spid="190" grpId="4"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LinenBook">
  <a:themeElements>
    <a:clrScheme name="LinenBook">
      <a:dk1>
        <a:srgbClr val="363929"/>
      </a:dk1>
      <a:lt1>
        <a:srgbClr val="181039"/>
      </a:lt1>
      <a:dk2>
        <a:srgbClr val="5C5C5C"/>
      </a:dk2>
      <a:lt2>
        <a:srgbClr val="E0E0E0"/>
      </a:lt2>
      <a:accent1>
        <a:srgbClr val="768893"/>
      </a:accent1>
      <a:accent2>
        <a:srgbClr val="81914E"/>
      </a:accent2>
      <a:accent3>
        <a:srgbClr val="CCA156"/>
      </a:accent3>
      <a:accent4>
        <a:srgbClr val="AD6D3D"/>
      </a:accent4>
      <a:accent5>
        <a:srgbClr val="A5322E"/>
      </a:accent5>
      <a:accent6>
        <a:srgbClr val="705A64"/>
      </a:accent6>
      <a:hlink>
        <a:srgbClr val="0000FF"/>
      </a:hlink>
      <a:folHlink>
        <a:srgbClr val="FF00FF"/>
      </a:folHlink>
    </a:clrScheme>
    <a:fontScheme name="LinenBook">
      <a:majorFont>
        <a:latin typeface="Optima"/>
        <a:ea typeface="Optima"/>
        <a:cs typeface="Optima"/>
      </a:majorFont>
      <a:minorFont>
        <a:latin typeface="Optima"/>
        <a:ea typeface="Optima"/>
        <a:cs typeface="Optima"/>
      </a:minorFont>
    </a:fontScheme>
    <a:fmtScheme name="Linen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12700" dir="5400000" rotWithShape="0">
                <a:srgbClr val="000000">
                  <a:alpha val="50000"/>
                </a:srgbClr>
              </a:outerShdw>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63929"/>
            </a:solidFill>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inenBook">
  <a:themeElements>
    <a:clrScheme name="LinenBook">
      <a:dk1>
        <a:srgbClr val="000000"/>
      </a:dk1>
      <a:lt1>
        <a:srgbClr val="FFFFFF"/>
      </a:lt1>
      <a:dk2>
        <a:srgbClr val="5C5C5C"/>
      </a:dk2>
      <a:lt2>
        <a:srgbClr val="E0E0E0"/>
      </a:lt2>
      <a:accent1>
        <a:srgbClr val="768893"/>
      </a:accent1>
      <a:accent2>
        <a:srgbClr val="81914E"/>
      </a:accent2>
      <a:accent3>
        <a:srgbClr val="CCA156"/>
      </a:accent3>
      <a:accent4>
        <a:srgbClr val="AD6D3D"/>
      </a:accent4>
      <a:accent5>
        <a:srgbClr val="A5322E"/>
      </a:accent5>
      <a:accent6>
        <a:srgbClr val="705A64"/>
      </a:accent6>
      <a:hlink>
        <a:srgbClr val="0000FF"/>
      </a:hlink>
      <a:folHlink>
        <a:srgbClr val="FF00FF"/>
      </a:folHlink>
    </a:clrScheme>
    <a:fontScheme name="LinenBook">
      <a:majorFont>
        <a:latin typeface="Optima"/>
        <a:ea typeface="Optima"/>
        <a:cs typeface="Optima"/>
      </a:majorFont>
      <a:minorFont>
        <a:latin typeface="Optima"/>
        <a:ea typeface="Optima"/>
        <a:cs typeface="Optima"/>
      </a:minorFont>
    </a:fontScheme>
    <a:fmtScheme name="Linen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12700" dir="5400000" rotWithShape="0">
                <a:srgbClr val="000000">
                  <a:alpha val="50000"/>
                </a:srgbClr>
              </a:outerShdw>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63929"/>
            </a:solidFill>
            <a:effectLst/>
            <a:uFillTx/>
            <a:latin typeface="+mn-lt"/>
            <a:ea typeface="+mn-ea"/>
            <a:cs typeface="+mn-cs"/>
            <a:sym typeface="Opti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1412</Words>
  <Application>Microsoft Macintosh PowerPoint</Application>
  <PresentationFormat>Custom</PresentationFormat>
  <Paragraphs>92</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Baskerville</vt:lpstr>
      <vt:lpstr>Baskerville SemiBold</vt:lpstr>
      <vt:lpstr>Helvetica Neue</vt:lpstr>
      <vt:lpstr>Optima</vt:lpstr>
      <vt:lpstr>Times</vt:lpstr>
      <vt:lpstr>LinenBook</vt:lpstr>
      <vt:lpstr>Analysis of crimes in the USA Project work</vt:lpstr>
      <vt:lpstr>Introduction: why this data?</vt:lpstr>
      <vt:lpstr>Description  of  data  set</vt:lpstr>
      <vt:lpstr>Description  of  data  set</vt:lpstr>
      <vt:lpstr>Data  cleaning</vt:lpstr>
      <vt:lpstr>Data  cleaning</vt:lpstr>
      <vt:lpstr>Data  cleaning</vt:lpstr>
      <vt:lpstr>Data  cleaning</vt:lpstr>
      <vt:lpstr>Exploratory analysis</vt:lpstr>
      <vt:lpstr>Exploratory analysis</vt:lpstr>
      <vt:lpstr>Exploratory analysis</vt:lpstr>
      <vt:lpstr>Exploratory analysis</vt:lpstr>
      <vt:lpstr>Exploratory analysis</vt:lpstr>
      <vt:lpstr>Exploratory analysis</vt:lpstr>
      <vt:lpstr>Unsupervised learning</vt:lpstr>
      <vt:lpstr>Supervised learning</vt:lpstr>
      <vt:lpstr>Supervised learning</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crimes in the USA Project work</dc:title>
  <cp:lastModifiedBy>Marco Di Natale</cp:lastModifiedBy>
  <cp:revision>1</cp:revision>
  <dcterms:modified xsi:type="dcterms:W3CDTF">2023-10-05T23:23:00Z</dcterms:modified>
</cp:coreProperties>
</file>